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8.xml" ContentType="application/inkml+xml"/>
  <Override PartName="/ppt/notesSlides/notesSlide6.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2"/>
  </p:notesMasterIdLst>
  <p:sldIdLst>
    <p:sldId id="256" r:id="rId2"/>
    <p:sldId id="257" r:id="rId3"/>
    <p:sldId id="276" r:id="rId4"/>
    <p:sldId id="265" r:id="rId5"/>
    <p:sldId id="262" r:id="rId6"/>
    <p:sldId id="261" r:id="rId7"/>
    <p:sldId id="269" r:id="rId8"/>
    <p:sldId id="259" r:id="rId9"/>
    <p:sldId id="260" r:id="rId10"/>
    <p:sldId id="268" r:id="rId11"/>
    <p:sldId id="266" r:id="rId12"/>
    <p:sldId id="274" r:id="rId13"/>
    <p:sldId id="275" r:id="rId14"/>
    <p:sldId id="264" r:id="rId15"/>
    <p:sldId id="272" r:id="rId16"/>
    <p:sldId id="271" r:id="rId17"/>
    <p:sldId id="270" r:id="rId18"/>
    <p:sldId id="273" r:id="rId19"/>
    <p:sldId id="258"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a:srgbClr val="E5A7A6"/>
    <a:srgbClr val="FFCA3E"/>
    <a:srgbClr val="FEC9E7"/>
    <a:srgbClr val="6B9AA0"/>
    <a:srgbClr val="947083"/>
    <a:srgbClr val="B68DA3"/>
    <a:srgbClr val="80A6BD"/>
    <a:srgbClr val="FBFBF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339" autoAdjust="0"/>
  </p:normalViewPr>
  <p:slideViewPr>
    <p:cSldViewPr snapToGrid="0">
      <p:cViewPr varScale="1">
        <p:scale>
          <a:sx n="56" d="100"/>
          <a:sy n="56" d="100"/>
        </p:scale>
        <p:origin x="1000" y="56"/>
      </p:cViewPr>
      <p:guideLst/>
    </p:cSldViewPr>
  </p:slideViewPr>
  <p:notesTextViewPr>
    <p:cViewPr>
      <p:scale>
        <a:sx n="1" d="1"/>
        <a:sy n="1" d="1"/>
      </p:scale>
      <p:origin x="0" y="-2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7T12:17:03.355"/>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19.696"/>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4233.3335"/>
      <inkml:brushProperty name="anchorY" value="-4233.3335"/>
      <inkml:brushProperty name="scaleFactor" value="0.5"/>
    </inkml:brush>
  </inkml:definitions>
  <inkml:trace contextRef="#ctx0" brushRef="#br0">0 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28.270"/>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6837.67529"/>
      <inkml:brushProperty name="anchorY" value="-5109.64746"/>
      <inkml:brushProperty name="scaleFactor" value="0.5"/>
    </inkml:brush>
  </inkml:definitions>
  <inkml:trace contextRef="#ctx0" brushRef="#br0">1 28,'0'0,"0"-12,0-4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28.763"/>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7684.3418"/>
      <inkml:brushProperty name="anchorY" value="-5928.70068"/>
      <inkml:brushProperty name="scaleFactor" value="0.5"/>
    </inkml:brush>
  </inkml:definitions>
  <inkml:trace contextRef="#ctx0" brushRef="#br0">0 1,'0'0,"0"6,0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20.711"/>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5080"/>
      <inkml:brushProperty name="anchorY" value="-5080"/>
      <inkml:brushProperty name="scaleFactor" value="0.5"/>
    </inkml:brush>
  </inkml:definitions>
  <inkml:trace contextRef="#ctx0" brushRef="#br0">0 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22.820"/>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5926.66699"/>
      <inkml:brushProperty name="anchorY" value="-5926.66699"/>
      <inkml:brushProperty name="scaleFactor" value="0.5"/>
    </inkml:brush>
  </inkml:definitions>
  <inkml:trace contextRef="#ctx0" brushRef="#br0">0 0,'0'0,"0"6,0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23.798"/>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6773.3335"/>
      <inkml:brushProperty name="anchorY" value="-6787.53467"/>
      <inkml:brushProperty name="scaleFactor" value="0.5"/>
    </inkml:brush>
  </inkml:definitions>
  <inkml:trace contextRef="#ctx0" brushRef="#br0">1 1,'0'0,"0"0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24.400"/>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7620"/>
      <inkml:brushProperty name="anchorY" value="-7634.20215"/>
      <inkml:brushProperty name="scaleFactor" value="0.5"/>
    </inkml:brush>
  </inkml:definitions>
  <inkml:trace contextRef="#ctx0" brushRef="#br0">1 1,'0'0,"0"0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26.640"/>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8466.66699"/>
      <inkml:brushProperty name="anchorY" value="-8480.86914"/>
      <inkml:brushProperty name="scaleFactor" value="0.5"/>
    </inkml:brush>
  </inkml:definitions>
  <inkml:trace contextRef="#ctx0" brushRef="#br0">1 0,'0'0,"0"6,0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27.295"/>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9313.33398"/>
      <inkml:brushProperty name="anchorY" value="-9340.94727"/>
      <inkml:brushProperty name="scaleFactor" value="0.5"/>
    </inkml:brush>
  </inkml:definitions>
  <inkml:trace contextRef="#ctx0" brushRef="#br0">0 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1:34.054"/>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8531.00879"/>
      <inkml:brushProperty name="anchorY" value="-6789.56934"/>
      <inkml:brushProperty name="scaleFactor" value="0.5"/>
    </inkml:brush>
  </inkml:definitions>
  <inkml:trace contextRef="#ctx0" brushRef="#br0">0 123,'0'0,"0"-11,0-12,0-5,0-5,0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7T12:17:03.971"/>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1 0,'0'5,"0"1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7T12:17:05.105"/>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49:21.802"/>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1 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49:22.113"/>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846.66669"/>
      <inkml:brushProperty name="anchorY" value="-846.66669"/>
      <inkml:brushProperty name="scaleFactor" value="0.5"/>
    </inkml:brush>
  </inkml:definitions>
  <inkml:trace contextRef="#ctx0" brushRef="#br0">1 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49:23.331"/>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1693.33337"/>
      <inkml:brushProperty name="anchorY" value="-1693.33337"/>
      <inkml:brushProperty name="scaleFactor" value="0.5"/>
    </inkml:brush>
  </inkml:definitions>
  <inkml:trace contextRef="#ctx0" brushRef="#br0">1 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49:24.401"/>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2540"/>
      <inkml:brushProperty name="anchorY" value="-2540"/>
      <inkml:brushProperty name="scaleFactor" value="0.5"/>
    </inkml:brush>
  </inkml:definitions>
  <inkml:trace contextRef="#ctx0" brushRef="#br0">0 1,'0'0,"0"0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7T13:07:01.387"/>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0 138,'0'-38,"5"-13,1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4T15:50:48.607"/>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3386.66675"/>
      <inkml:brushProperty name="anchorY" value="-3386.66675"/>
      <inkml:brushProperty name="scaleFactor" value="0.5"/>
    </inkml:brush>
  </inkml:definitions>
  <inkml:trace contextRef="#ctx0" brushRef="#br0">0 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DA111-F0CF-49A2-B4DA-50EC8C61DAF1}" type="datetimeFigureOut">
              <a:rPr lang="en-IN" smtClean="0"/>
              <a:t>06-02-2021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1FE293-C88E-4246-8D9F-D01CC42B3C39}" type="slidenum">
              <a:rPr lang="en-IN" smtClean="0"/>
              <a:t>‹#›</a:t>
            </a:fld>
            <a:endParaRPr lang="en-IN"/>
          </a:p>
        </p:txBody>
      </p:sp>
    </p:spTree>
    <p:extLst>
      <p:ext uri="{BB962C8B-B14F-4D97-AF65-F5344CB8AC3E}">
        <p14:creationId xmlns:p14="http://schemas.microsoft.com/office/powerpoint/2010/main" val="268903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1FE293-C88E-4246-8D9F-D01CC42B3C39}" type="slidenum">
              <a:rPr lang="en-IN" smtClean="0"/>
              <a:t>1</a:t>
            </a:fld>
            <a:endParaRPr lang="en-IN"/>
          </a:p>
        </p:txBody>
      </p:sp>
    </p:spTree>
    <p:extLst>
      <p:ext uri="{BB962C8B-B14F-4D97-AF65-F5344CB8AC3E}">
        <p14:creationId xmlns:p14="http://schemas.microsoft.com/office/powerpoint/2010/main" val="3485275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Development Notes: Tools</a:t>
            </a:r>
          </a:p>
          <a:p>
            <a:r>
              <a:rPr lang="en-IN" dirty="0"/>
              <a:t>Search Engine optimization used in the same way as Grammarly (Google Ad Marketing)</a:t>
            </a:r>
          </a:p>
          <a:p>
            <a:r>
              <a:rPr lang="en-IN" dirty="0"/>
              <a:t>Keywords to be used: Jobs in Japan, </a:t>
            </a:r>
            <a:r>
              <a:rPr lang="en-IN"/>
              <a:t>Resume correction, etc.</a:t>
            </a:r>
            <a:endParaRPr lang="en-IN" dirty="0"/>
          </a:p>
        </p:txBody>
      </p:sp>
      <p:sp>
        <p:nvSpPr>
          <p:cNvPr id="4" name="Slide Number Placeholder 3"/>
          <p:cNvSpPr>
            <a:spLocks noGrp="1"/>
          </p:cNvSpPr>
          <p:nvPr>
            <p:ph type="sldNum" sz="quarter" idx="5"/>
          </p:nvPr>
        </p:nvSpPr>
        <p:spPr/>
        <p:txBody>
          <a:bodyPr/>
          <a:lstStyle/>
          <a:p>
            <a:fld id="{951FE293-C88E-4246-8D9F-D01CC42B3C39}" type="slidenum">
              <a:rPr lang="en-IN" smtClean="0"/>
              <a:t>19</a:t>
            </a:fld>
            <a:endParaRPr lang="en-IN"/>
          </a:p>
        </p:txBody>
      </p:sp>
    </p:spTree>
    <p:extLst>
      <p:ext uri="{BB962C8B-B14F-4D97-AF65-F5344CB8AC3E}">
        <p14:creationId xmlns:p14="http://schemas.microsoft.com/office/powerpoint/2010/main" val="155306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1FE293-C88E-4246-8D9F-D01CC42B3C39}" type="slidenum">
              <a:rPr lang="en-IN" smtClean="0"/>
              <a:t>5</a:t>
            </a:fld>
            <a:endParaRPr lang="en-IN"/>
          </a:p>
        </p:txBody>
      </p:sp>
    </p:spTree>
    <p:extLst>
      <p:ext uri="{BB962C8B-B14F-4D97-AF65-F5344CB8AC3E}">
        <p14:creationId xmlns:p14="http://schemas.microsoft.com/office/powerpoint/2010/main" val="266684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1FE293-C88E-4246-8D9F-D01CC42B3C39}" type="slidenum">
              <a:rPr lang="en-IN" smtClean="0"/>
              <a:t>6</a:t>
            </a:fld>
            <a:endParaRPr lang="en-IN"/>
          </a:p>
        </p:txBody>
      </p:sp>
    </p:spTree>
    <p:extLst>
      <p:ext uri="{BB962C8B-B14F-4D97-AF65-F5344CB8AC3E}">
        <p14:creationId xmlns:p14="http://schemas.microsoft.com/office/powerpoint/2010/main" val="428639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Enhancing user friendly medium</a:t>
            </a:r>
          </a:p>
          <a:p>
            <a:endParaRPr lang="en-IN" dirty="0"/>
          </a:p>
        </p:txBody>
      </p:sp>
      <p:sp>
        <p:nvSpPr>
          <p:cNvPr id="4" name="Slide Number Placeholder 3"/>
          <p:cNvSpPr>
            <a:spLocks noGrp="1"/>
          </p:cNvSpPr>
          <p:nvPr>
            <p:ph type="sldNum" sz="quarter" idx="5"/>
          </p:nvPr>
        </p:nvSpPr>
        <p:spPr/>
        <p:txBody>
          <a:bodyPr/>
          <a:lstStyle/>
          <a:p>
            <a:fld id="{951FE293-C88E-4246-8D9F-D01CC42B3C39}" type="slidenum">
              <a:rPr lang="en-IN" smtClean="0"/>
              <a:t>7</a:t>
            </a:fld>
            <a:endParaRPr lang="en-IN"/>
          </a:p>
        </p:txBody>
      </p:sp>
    </p:spTree>
    <p:extLst>
      <p:ext uri="{BB962C8B-B14F-4D97-AF65-F5344CB8AC3E}">
        <p14:creationId xmlns:p14="http://schemas.microsoft.com/office/powerpoint/2010/main" val="2611423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Two ways of log in for users (Pricing strategy). Free account will have ad using Google </a:t>
            </a:r>
            <a:r>
              <a:rPr lang="en-IN" dirty="0" err="1"/>
              <a:t>Adsense</a:t>
            </a:r>
            <a:r>
              <a:rPr lang="en-IN" dirty="0"/>
              <a:t> for revenue generation (for the site).</a:t>
            </a:r>
          </a:p>
        </p:txBody>
      </p:sp>
      <p:sp>
        <p:nvSpPr>
          <p:cNvPr id="4" name="Slide Number Placeholder 3"/>
          <p:cNvSpPr>
            <a:spLocks noGrp="1"/>
          </p:cNvSpPr>
          <p:nvPr>
            <p:ph type="sldNum" sz="quarter" idx="5"/>
          </p:nvPr>
        </p:nvSpPr>
        <p:spPr/>
        <p:txBody>
          <a:bodyPr/>
          <a:lstStyle/>
          <a:p>
            <a:fld id="{951FE293-C88E-4246-8D9F-D01CC42B3C39}" type="slidenum">
              <a:rPr lang="en-IN" smtClean="0"/>
              <a:t>8</a:t>
            </a:fld>
            <a:endParaRPr lang="en-IN"/>
          </a:p>
        </p:txBody>
      </p:sp>
    </p:spTree>
    <p:extLst>
      <p:ext uri="{BB962C8B-B14F-4D97-AF65-F5344CB8AC3E}">
        <p14:creationId xmlns:p14="http://schemas.microsoft.com/office/powerpoint/2010/main" val="98414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1FE293-C88E-4246-8D9F-D01CC42B3C39}" type="slidenum">
              <a:rPr lang="en-IN" smtClean="0"/>
              <a:t>9</a:t>
            </a:fld>
            <a:endParaRPr lang="en-IN"/>
          </a:p>
        </p:txBody>
      </p:sp>
    </p:spTree>
    <p:extLst>
      <p:ext uri="{BB962C8B-B14F-4D97-AF65-F5344CB8AC3E}">
        <p14:creationId xmlns:p14="http://schemas.microsoft.com/office/powerpoint/2010/main" val="148005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1FE293-C88E-4246-8D9F-D01CC42B3C39}" type="slidenum">
              <a:rPr lang="en-IN" smtClean="0"/>
              <a:t>12</a:t>
            </a:fld>
            <a:endParaRPr lang="en-IN"/>
          </a:p>
        </p:txBody>
      </p:sp>
    </p:spTree>
    <p:extLst>
      <p:ext uri="{BB962C8B-B14F-4D97-AF65-F5344CB8AC3E}">
        <p14:creationId xmlns:p14="http://schemas.microsoft.com/office/powerpoint/2010/main" val="211639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1FE293-C88E-4246-8D9F-D01CC42B3C39}" type="slidenum">
              <a:rPr lang="en-IN" smtClean="0"/>
              <a:t>13</a:t>
            </a:fld>
            <a:endParaRPr lang="en-IN"/>
          </a:p>
        </p:txBody>
      </p:sp>
    </p:spTree>
    <p:extLst>
      <p:ext uri="{BB962C8B-B14F-4D97-AF65-F5344CB8AC3E}">
        <p14:creationId xmlns:p14="http://schemas.microsoft.com/office/powerpoint/2010/main" val="1061769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Google translate now has a responsive design which can adjust to our screen size accordingly since the last twelve years, there is a rapid growth from translating from English to different languages. This company’s free service instantly translates words, phrases and web pages. It has become an essential tool for communicating across languages. Additionally, there are now labels to each shape translation to help find them easily. Google ads: it is a paid advertising platform that falls under a marketing channel known </a:t>
            </a:r>
            <a:r>
              <a:rPr lang="en-IN"/>
              <a:t>as pay-per-click.</a:t>
            </a:r>
            <a:endParaRPr lang="en-IN" dirty="0"/>
          </a:p>
        </p:txBody>
      </p:sp>
      <p:sp>
        <p:nvSpPr>
          <p:cNvPr id="4" name="Slide Number Placeholder 3"/>
          <p:cNvSpPr>
            <a:spLocks noGrp="1"/>
          </p:cNvSpPr>
          <p:nvPr>
            <p:ph type="sldNum" sz="quarter" idx="5"/>
          </p:nvPr>
        </p:nvSpPr>
        <p:spPr/>
        <p:txBody>
          <a:bodyPr/>
          <a:lstStyle/>
          <a:p>
            <a:fld id="{951FE293-C88E-4246-8D9F-D01CC42B3C39}" type="slidenum">
              <a:rPr lang="en-IN" smtClean="0"/>
              <a:t>14</a:t>
            </a:fld>
            <a:endParaRPr lang="en-IN"/>
          </a:p>
        </p:txBody>
      </p:sp>
    </p:spTree>
    <p:extLst>
      <p:ext uri="{BB962C8B-B14F-4D97-AF65-F5344CB8AC3E}">
        <p14:creationId xmlns:p14="http://schemas.microsoft.com/office/powerpoint/2010/main" val="236718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2/6/2021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83644371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2/6/2021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189082929"/>
      </p:ext>
    </p:extLst>
  </p:cSld>
  <p:clrMap bg1="lt1" tx1="dk1" bg2="lt2" tx2="dk2" accent1="accent1" accent2="accent2" accent3="accent3" accent4="accent4" accent5="accent5" accent6="accent6" hlink="hlink" folHlink="folHlink"/>
  <p:sldLayoutIdLst>
    <p:sldLayoutId id="2147483681" r:id="rId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customXml" Target="../ink/ink15.xml"/><Relationship Id="rId18" Type="http://schemas.openxmlformats.org/officeDocument/2006/relationships/customXml" Target="../ink/ink18.xml"/><Relationship Id="rId3" Type="http://schemas.openxmlformats.org/officeDocument/2006/relationships/image" Target="../media/image340.png"/><Relationship Id="rId7" Type="http://schemas.openxmlformats.org/officeDocument/2006/relationships/customXml" Target="../ink/ink12.xml"/><Relationship Id="rId12" Type="http://schemas.openxmlformats.org/officeDocument/2006/relationships/image" Target="../media/image380.png"/><Relationship Id="rId17" Type="http://schemas.openxmlformats.org/officeDocument/2006/relationships/image" Target="../media/image400.png"/><Relationship Id="rId2" Type="http://schemas.openxmlformats.org/officeDocument/2006/relationships/customXml" Target="../ink/ink9.xml"/><Relationship Id="rId16" Type="http://schemas.openxmlformats.org/officeDocument/2006/relationships/customXml" Target="../ink/ink17.xml"/><Relationship Id="rId20" Type="http://schemas.openxmlformats.org/officeDocument/2006/relationships/image" Target="../media/image410.png"/><Relationship Id="rId1" Type="http://schemas.openxmlformats.org/officeDocument/2006/relationships/slideLayout" Target="../slideLayouts/slideLayout1.xml"/><Relationship Id="rId6" Type="http://schemas.openxmlformats.org/officeDocument/2006/relationships/image" Target="../media/image350.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10" Type="http://schemas.openxmlformats.org/officeDocument/2006/relationships/image" Target="../media/image370.png"/><Relationship Id="rId19" Type="http://schemas.openxmlformats.org/officeDocument/2006/relationships/customXml" Target="../ink/ink19.xml"/><Relationship Id="rId4" Type="http://schemas.openxmlformats.org/officeDocument/2006/relationships/customXml" Target="../ink/ink10.xml"/><Relationship Id="rId9" Type="http://schemas.openxmlformats.org/officeDocument/2006/relationships/customXml" Target="../ink/ink13.xml"/><Relationship Id="rId14" Type="http://schemas.openxmlformats.org/officeDocument/2006/relationships/image" Target="../media/image39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30.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gle.com/search?q=media+queries&amp;oq=media+queries&amp;aqs=chrome.0.0i433i457j0i20i263j0l6.4199j0j9&amp;sourceid=chrome&amp;ie=UTF-8" TargetMode="External"/><Relationship Id="rId7" Type="http://schemas.openxmlformats.org/officeDocument/2006/relationships/hyperlink" Target="https://www.npgroup.net/blog/how-to-identify-stakeholders-for-your-website-project/" TargetMode="External"/><Relationship Id="rId2" Type="http://schemas.openxmlformats.org/officeDocument/2006/relationships/hyperlink" Target="https://www.tableau.com/" TargetMode="External"/><Relationship Id="rId1" Type="http://schemas.openxmlformats.org/officeDocument/2006/relationships/slideLayout" Target="../slideLayouts/slideLayout1.xml"/><Relationship Id="rId6" Type="http://schemas.openxmlformats.org/officeDocument/2006/relationships/hyperlink" Target="https://developers.google.com/identity/sign-in/web/server-side-flow" TargetMode="External"/><Relationship Id="rId5" Type="http://schemas.openxmlformats.org/officeDocument/2006/relationships/hyperlink" Target="https://www.javatpoint.com/what-is-database" TargetMode="External"/><Relationship Id="rId4" Type="http://schemas.openxmlformats.org/officeDocument/2006/relationships/hyperlink" Target="https://www.w3schools.com/html/html_responsive.as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5.xml"/><Relationship Id="rId1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00.png"/><Relationship Id="rId17" Type="http://schemas.openxmlformats.org/officeDocument/2006/relationships/customXml" Target="../ink/ink7.xml"/><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customXml" Target="../ink/ink4.xml"/><Relationship Id="rId5" Type="http://schemas.openxmlformats.org/officeDocument/2006/relationships/image" Target="../media/image16.png"/><Relationship Id="rId15" Type="http://schemas.openxmlformats.org/officeDocument/2006/relationships/customXml" Target="../ink/ink6.xml"/><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1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10.pn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customXml" Target="../ink/ink8.xml"/><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F62649-5A28-4AA1-A3F1-1E477A0E285B}"/>
              </a:ext>
            </a:extLst>
          </p:cNvPr>
          <p:cNvSpPr>
            <a:spLocks noGrp="1"/>
          </p:cNvSpPr>
          <p:nvPr>
            <p:ph type="ctrTitle"/>
          </p:nvPr>
        </p:nvSpPr>
        <p:spPr>
          <a:xfrm>
            <a:off x="357937" y="182855"/>
            <a:ext cx="4614764" cy="2927720"/>
          </a:xfrm>
        </p:spPr>
        <p:txBody>
          <a:bodyPr>
            <a:normAutofit/>
          </a:bodyPr>
          <a:lstStyle/>
          <a:p>
            <a:pPr algn="l"/>
            <a:r>
              <a:rPr lang="en-IN" sz="4200" dirty="0">
                <a:solidFill>
                  <a:srgbClr val="FFFFFF"/>
                </a:solidFill>
              </a:rPr>
              <a:t>Project on Portfolio website</a:t>
            </a:r>
            <a:br>
              <a:rPr lang="en-IN" sz="4200" dirty="0">
                <a:solidFill>
                  <a:srgbClr val="FFFFFF"/>
                </a:solidFill>
              </a:rPr>
            </a:br>
            <a:r>
              <a:rPr lang="en-IN" sz="4200" dirty="0">
                <a:solidFill>
                  <a:srgbClr val="FFFFFF"/>
                </a:solidFill>
              </a:rPr>
              <a:t>“RirekiSHOW!!”</a:t>
            </a:r>
          </a:p>
        </p:txBody>
      </p:sp>
      <p:sp>
        <p:nvSpPr>
          <p:cNvPr id="3" name="Subtitle 2">
            <a:extLst>
              <a:ext uri="{FF2B5EF4-FFF2-40B4-BE49-F238E27FC236}">
                <a16:creationId xmlns:a16="http://schemas.microsoft.com/office/drawing/2014/main" id="{67923ACA-B8DF-4091-8A26-29E1E15DAC84}"/>
              </a:ext>
            </a:extLst>
          </p:cNvPr>
          <p:cNvSpPr>
            <a:spLocks noGrp="1"/>
          </p:cNvSpPr>
          <p:nvPr>
            <p:ph type="subTitle" idx="1"/>
          </p:nvPr>
        </p:nvSpPr>
        <p:spPr>
          <a:xfrm>
            <a:off x="357937" y="3602037"/>
            <a:ext cx="4722736" cy="2763837"/>
          </a:xfrm>
        </p:spPr>
        <p:txBody>
          <a:bodyPr>
            <a:normAutofit/>
          </a:bodyPr>
          <a:lstStyle/>
          <a:p>
            <a:pPr algn="l"/>
            <a:r>
              <a:rPr lang="en-IN" sz="2200" dirty="0">
                <a:solidFill>
                  <a:srgbClr val="FFFFFF"/>
                </a:solidFill>
              </a:rPr>
              <a:t>Name: DASH Soujanya</a:t>
            </a:r>
          </a:p>
          <a:p>
            <a:pPr algn="l"/>
            <a:r>
              <a:rPr lang="en-IN" sz="2200" dirty="0">
                <a:solidFill>
                  <a:srgbClr val="FFFFFF"/>
                </a:solidFill>
              </a:rPr>
              <a:t>ID: 12418113</a:t>
            </a:r>
          </a:p>
          <a:p>
            <a:pPr algn="l"/>
            <a:r>
              <a:rPr lang="en-IN" sz="2200" dirty="0">
                <a:solidFill>
                  <a:srgbClr val="FFFFFF"/>
                </a:solidFill>
              </a:rPr>
              <a:t>Email: soujda18@apu.ac.jp</a:t>
            </a:r>
          </a:p>
          <a:p>
            <a:pPr algn="l"/>
            <a:r>
              <a:rPr lang="en-IN" sz="2200" dirty="0">
                <a:solidFill>
                  <a:srgbClr val="FFFFFF"/>
                </a:solidFill>
              </a:rPr>
              <a:t>Lecturer: Professor </a:t>
            </a:r>
            <a:r>
              <a:rPr lang="en-IN" sz="2200" dirty="0" err="1">
                <a:solidFill>
                  <a:srgbClr val="FFFFFF"/>
                </a:solidFill>
              </a:rPr>
              <a:t>Nishantha</a:t>
            </a:r>
            <a:r>
              <a:rPr lang="en-IN" sz="2200" dirty="0">
                <a:solidFill>
                  <a:srgbClr val="FFFFFF"/>
                </a:solidFill>
              </a:rPr>
              <a:t> Giguruwa</a:t>
            </a:r>
          </a:p>
        </p:txBody>
      </p:sp>
      <p:sp>
        <p:nvSpPr>
          <p:cNvPr id="26" name="Oval 25">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F1EDD7F-FF77-4DCC-A387-2F8A36A34C49}"/>
              </a:ext>
            </a:extLst>
          </p:cNvPr>
          <p:cNvPicPr>
            <a:picLocks noChangeAspect="1"/>
          </p:cNvPicPr>
          <p:nvPr/>
        </p:nvPicPr>
        <p:blipFill rotWithShape="1">
          <a:blip r:embed="rId3">
            <a:alphaModFix amt="80000"/>
          </a:blip>
          <a:srcRect r="15556" b="1"/>
          <a:stretch/>
        </p:blipFill>
        <p:spPr>
          <a:xfrm>
            <a:off x="5080673" y="1018903"/>
            <a:ext cx="6753390" cy="4924696"/>
          </a:xfrm>
          <a:prstGeom prst="rect">
            <a:avLst/>
          </a:prstGeom>
        </p:spPr>
      </p:pic>
    </p:spTree>
    <p:extLst>
      <p:ext uri="{BB962C8B-B14F-4D97-AF65-F5344CB8AC3E}">
        <p14:creationId xmlns:p14="http://schemas.microsoft.com/office/powerpoint/2010/main" val="2965520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0DED60-9821-4ABF-95BE-EE355DBF2377}"/>
              </a:ext>
            </a:extLst>
          </p:cNvPr>
          <p:cNvSpPr/>
          <p:nvPr/>
        </p:nvSpPr>
        <p:spPr>
          <a:xfrm>
            <a:off x="111211" y="111211"/>
            <a:ext cx="11924270" cy="6598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FEA649E3-9828-4BAF-BE66-83C94EFFC8E2}"/>
              </a:ext>
            </a:extLst>
          </p:cNvPr>
          <p:cNvPicPr>
            <a:picLocks noChangeAspect="1"/>
          </p:cNvPicPr>
          <p:nvPr/>
        </p:nvPicPr>
        <p:blipFill>
          <a:blip r:embed="rId2"/>
          <a:stretch>
            <a:fillRect/>
          </a:stretch>
        </p:blipFill>
        <p:spPr>
          <a:xfrm>
            <a:off x="111211" y="111211"/>
            <a:ext cx="6057900" cy="3743325"/>
          </a:xfrm>
          <a:prstGeom prst="rect">
            <a:avLst/>
          </a:prstGeom>
        </p:spPr>
      </p:pic>
      <p:cxnSp>
        <p:nvCxnSpPr>
          <p:cNvPr id="6" name="Straight Arrow Connector 5">
            <a:extLst>
              <a:ext uri="{FF2B5EF4-FFF2-40B4-BE49-F238E27FC236}">
                <a16:creationId xmlns:a16="http://schemas.microsoft.com/office/drawing/2014/main" id="{77B45A35-4A8D-417F-A914-883549A77B68}"/>
              </a:ext>
            </a:extLst>
          </p:cNvPr>
          <p:cNvCxnSpPr>
            <a:cxnSpLocks/>
          </p:cNvCxnSpPr>
          <p:nvPr/>
        </p:nvCxnSpPr>
        <p:spPr>
          <a:xfrm flipH="1">
            <a:off x="1865870" y="3126259"/>
            <a:ext cx="753762" cy="284206"/>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1C4A40-6BB7-4C46-8EF6-4A5CC2610088}"/>
              </a:ext>
            </a:extLst>
          </p:cNvPr>
          <p:cNvSpPr txBox="1"/>
          <p:nvPr/>
        </p:nvSpPr>
        <p:spPr>
          <a:xfrm>
            <a:off x="2483707" y="3170835"/>
            <a:ext cx="1890584" cy="307777"/>
          </a:xfrm>
          <a:prstGeom prst="rect">
            <a:avLst/>
          </a:prstGeom>
          <a:noFill/>
        </p:spPr>
        <p:txBody>
          <a:bodyPr wrap="square" rtlCol="0">
            <a:spAutoFit/>
          </a:bodyPr>
          <a:lstStyle/>
          <a:p>
            <a:r>
              <a:rPr lang="en-US" sz="1400" dirty="0"/>
              <a:t>Redirect</a:t>
            </a:r>
            <a:endParaRPr lang="en-IN" sz="1400" dirty="0"/>
          </a:p>
        </p:txBody>
      </p:sp>
      <p:pic>
        <p:nvPicPr>
          <p:cNvPr id="10" name="Picture 9">
            <a:extLst>
              <a:ext uri="{FF2B5EF4-FFF2-40B4-BE49-F238E27FC236}">
                <a16:creationId xmlns:a16="http://schemas.microsoft.com/office/drawing/2014/main" id="{27336D0E-54F7-4114-B4F6-CA2C9B8410C2}"/>
              </a:ext>
            </a:extLst>
          </p:cNvPr>
          <p:cNvPicPr>
            <a:picLocks noChangeAspect="1"/>
          </p:cNvPicPr>
          <p:nvPr/>
        </p:nvPicPr>
        <p:blipFill>
          <a:blip r:embed="rId3"/>
          <a:stretch>
            <a:fillRect/>
          </a:stretch>
        </p:blipFill>
        <p:spPr>
          <a:xfrm rot="19242313">
            <a:off x="886528" y="3591275"/>
            <a:ext cx="336792" cy="845042"/>
          </a:xfrm>
          <a:prstGeom prst="rect">
            <a:avLst/>
          </a:prstGeom>
        </p:spPr>
      </p:pic>
      <p:pic>
        <p:nvPicPr>
          <p:cNvPr id="11" name="Picture 10">
            <a:extLst>
              <a:ext uri="{FF2B5EF4-FFF2-40B4-BE49-F238E27FC236}">
                <a16:creationId xmlns:a16="http://schemas.microsoft.com/office/drawing/2014/main" id="{A0CD2588-9052-4A0F-8102-6816C3C20B91}"/>
              </a:ext>
            </a:extLst>
          </p:cNvPr>
          <p:cNvPicPr>
            <a:picLocks noChangeAspect="1"/>
          </p:cNvPicPr>
          <p:nvPr/>
        </p:nvPicPr>
        <p:blipFill>
          <a:blip r:embed="rId4"/>
          <a:stretch>
            <a:fillRect/>
          </a:stretch>
        </p:blipFill>
        <p:spPr>
          <a:xfrm>
            <a:off x="1323888" y="3854536"/>
            <a:ext cx="4772112" cy="2615553"/>
          </a:xfrm>
          <a:prstGeom prst="rect">
            <a:avLst/>
          </a:prstGeom>
        </p:spPr>
      </p:pic>
      <p:sp>
        <p:nvSpPr>
          <p:cNvPr id="12" name="TextBox 11">
            <a:extLst>
              <a:ext uri="{FF2B5EF4-FFF2-40B4-BE49-F238E27FC236}">
                <a16:creationId xmlns:a16="http://schemas.microsoft.com/office/drawing/2014/main" id="{758A36E3-F5A8-4268-AAC3-C3E2249BA561}"/>
              </a:ext>
            </a:extLst>
          </p:cNvPr>
          <p:cNvSpPr txBox="1"/>
          <p:nvPr/>
        </p:nvSpPr>
        <p:spPr>
          <a:xfrm>
            <a:off x="1569308" y="5387546"/>
            <a:ext cx="4003589" cy="790832"/>
          </a:xfrm>
          <a:prstGeom prst="rect">
            <a:avLst/>
          </a:prstGeom>
          <a:solidFill>
            <a:srgbClr val="024852"/>
          </a:solidFill>
          <a:ln>
            <a:noFill/>
          </a:ln>
        </p:spPr>
        <p:txBody>
          <a:bodyPr wrap="square" rtlCol="0">
            <a:spAutoFit/>
          </a:bodyPr>
          <a:lstStyle/>
          <a:p>
            <a:endParaRPr lang="en-IN" dirty="0"/>
          </a:p>
        </p:txBody>
      </p:sp>
      <p:sp>
        <p:nvSpPr>
          <p:cNvPr id="13" name="TextBox 12">
            <a:extLst>
              <a:ext uri="{FF2B5EF4-FFF2-40B4-BE49-F238E27FC236}">
                <a16:creationId xmlns:a16="http://schemas.microsoft.com/office/drawing/2014/main" id="{64867752-6342-4442-AE80-1060FC820FFF}"/>
              </a:ext>
            </a:extLst>
          </p:cNvPr>
          <p:cNvSpPr txBox="1"/>
          <p:nvPr/>
        </p:nvSpPr>
        <p:spPr>
          <a:xfrm>
            <a:off x="1655805" y="5387546"/>
            <a:ext cx="1272746" cy="646331"/>
          </a:xfrm>
          <a:prstGeom prst="rect">
            <a:avLst/>
          </a:prstGeom>
          <a:noFill/>
        </p:spPr>
        <p:txBody>
          <a:bodyPr wrap="square" rtlCol="0">
            <a:spAutoFit/>
          </a:bodyPr>
          <a:lstStyle/>
          <a:p>
            <a:r>
              <a:rPr lang="en-US" sz="900" dirty="0">
                <a:solidFill>
                  <a:schemeClr val="bg1"/>
                </a:solidFill>
              </a:rPr>
              <a:t>New updates</a:t>
            </a:r>
          </a:p>
          <a:p>
            <a:r>
              <a:rPr lang="en-US" sz="900" dirty="0">
                <a:solidFill>
                  <a:schemeClr val="bg1"/>
                </a:solidFill>
              </a:rPr>
              <a:t>Job Profiles</a:t>
            </a:r>
          </a:p>
          <a:p>
            <a:r>
              <a:rPr lang="en-US" sz="900" dirty="0">
                <a:solidFill>
                  <a:schemeClr val="bg1"/>
                </a:solidFill>
              </a:rPr>
              <a:t>Vacancies</a:t>
            </a:r>
          </a:p>
          <a:p>
            <a:r>
              <a:rPr lang="en-US" sz="900" dirty="0">
                <a:solidFill>
                  <a:schemeClr val="bg1"/>
                </a:solidFill>
              </a:rPr>
              <a:t>Fresh Graduates</a:t>
            </a:r>
            <a:endParaRPr lang="en-IN" sz="900" dirty="0">
              <a:solidFill>
                <a:schemeClr val="bg1"/>
              </a:solidFill>
            </a:endParaRPr>
          </a:p>
        </p:txBody>
      </p:sp>
      <p:sp>
        <p:nvSpPr>
          <p:cNvPr id="14" name="TextBox 13">
            <a:extLst>
              <a:ext uri="{FF2B5EF4-FFF2-40B4-BE49-F238E27FC236}">
                <a16:creationId xmlns:a16="http://schemas.microsoft.com/office/drawing/2014/main" id="{2A0743D8-5730-45B8-AA33-97499C30A262}"/>
              </a:ext>
            </a:extLst>
          </p:cNvPr>
          <p:cNvSpPr txBox="1"/>
          <p:nvPr/>
        </p:nvSpPr>
        <p:spPr>
          <a:xfrm>
            <a:off x="3237468" y="5387545"/>
            <a:ext cx="903759" cy="646331"/>
          </a:xfrm>
          <a:prstGeom prst="rect">
            <a:avLst/>
          </a:prstGeom>
          <a:noFill/>
        </p:spPr>
        <p:txBody>
          <a:bodyPr wrap="square" rtlCol="0">
            <a:spAutoFit/>
          </a:bodyPr>
          <a:lstStyle/>
          <a:p>
            <a:r>
              <a:rPr lang="en-US" sz="900" dirty="0">
                <a:solidFill>
                  <a:schemeClr val="bg1"/>
                </a:solidFill>
              </a:rPr>
              <a:t>Search</a:t>
            </a:r>
          </a:p>
          <a:p>
            <a:r>
              <a:rPr lang="en-US" sz="900" dirty="0">
                <a:solidFill>
                  <a:schemeClr val="bg1"/>
                </a:solidFill>
              </a:rPr>
              <a:t>Catalogue</a:t>
            </a:r>
          </a:p>
          <a:p>
            <a:r>
              <a:rPr lang="en-US" sz="900" dirty="0">
                <a:solidFill>
                  <a:schemeClr val="bg1"/>
                </a:solidFill>
              </a:rPr>
              <a:t>Download</a:t>
            </a:r>
          </a:p>
          <a:p>
            <a:r>
              <a:rPr lang="en-US" sz="900" dirty="0">
                <a:solidFill>
                  <a:schemeClr val="bg1"/>
                </a:solidFill>
              </a:rPr>
              <a:t>Social Media</a:t>
            </a:r>
            <a:endParaRPr lang="en-IN" sz="900" dirty="0">
              <a:solidFill>
                <a:schemeClr val="bg1"/>
              </a:solidFill>
            </a:endParaRPr>
          </a:p>
        </p:txBody>
      </p:sp>
      <p:sp>
        <p:nvSpPr>
          <p:cNvPr id="15" name="TextBox 14">
            <a:extLst>
              <a:ext uri="{FF2B5EF4-FFF2-40B4-BE49-F238E27FC236}">
                <a16:creationId xmlns:a16="http://schemas.microsoft.com/office/drawing/2014/main" id="{08C9063E-4892-420F-9055-D09E38A5660D}"/>
              </a:ext>
            </a:extLst>
          </p:cNvPr>
          <p:cNvSpPr txBox="1"/>
          <p:nvPr/>
        </p:nvSpPr>
        <p:spPr>
          <a:xfrm>
            <a:off x="5465806" y="6254645"/>
            <a:ext cx="630194" cy="215444"/>
          </a:xfrm>
          <a:prstGeom prst="rect">
            <a:avLst/>
          </a:prstGeom>
          <a:solidFill>
            <a:srgbClr val="024852"/>
          </a:solidFill>
        </p:spPr>
        <p:txBody>
          <a:bodyPr wrap="square" rtlCol="0">
            <a:spAutoFit/>
          </a:bodyPr>
          <a:lstStyle/>
          <a:p>
            <a:r>
              <a:rPr lang="en-US" sz="800" dirty="0" err="1">
                <a:solidFill>
                  <a:schemeClr val="bg1"/>
                </a:solidFill>
              </a:rPr>
              <a:t>En</a:t>
            </a:r>
            <a:r>
              <a:rPr lang="en-US" sz="800" dirty="0">
                <a:solidFill>
                  <a:schemeClr val="bg1"/>
                </a:solidFill>
              </a:rPr>
              <a:t>/ </a:t>
            </a:r>
            <a:r>
              <a:rPr lang="en-US" sz="800" dirty="0" err="1">
                <a:solidFill>
                  <a:schemeClr val="bg1"/>
                </a:solidFill>
              </a:rPr>
              <a:t>Jp</a:t>
            </a:r>
            <a:endParaRPr lang="en-IN" sz="800" dirty="0">
              <a:solidFill>
                <a:schemeClr val="bg1"/>
              </a:solidFill>
            </a:endParaRPr>
          </a:p>
        </p:txBody>
      </p:sp>
      <p:sp>
        <p:nvSpPr>
          <p:cNvPr id="16" name="TextBox 15">
            <a:extLst>
              <a:ext uri="{FF2B5EF4-FFF2-40B4-BE49-F238E27FC236}">
                <a16:creationId xmlns:a16="http://schemas.microsoft.com/office/drawing/2014/main" id="{3AAC10AE-0DB1-4208-B9AC-10E026B9484E}"/>
              </a:ext>
            </a:extLst>
          </p:cNvPr>
          <p:cNvSpPr txBox="1"/>
          <p:nvPr/>
        </p:nvSpPr>
        <p:spPr>
          <a:xfrm>
            <a:off x="4207470" y="5418974"/>
            <a:ext cx="903759" cy="553998"/>
          </a:xfrm>
          <a:prstGeom prst="rect">
            <a:avLst/>
          </a:prstGeom>
          <a:noFill/>
        </p:spPr>
        <p:txBody>
          <a:bodyPr wrap="square" rtlCol="0">
            <a:spAutoFit/>
          </a:bodyPr>
          <a:lstStyle/>
          <a:p>
            <a:r>
              <a:rPr lang="en-US" sz="600" dirty="0">
                <a:solidFill>
                  <a:schemeClr val="bg1"/>
                </a:solidFill>
              </a:rPr>
              <a:t>827-0021</a:t>
            </a:r>
          </a:p>
          <a:p>
            <a:r>
              <a:rPr lang="en-US" sz="600" dirty="0" err="1">
                <a:solidFill>
                  <a:schemeClr val="bg1"/>
                </a:solidFill>
              </a:rPr>
              <a:t>Beppu-shi</a:t>
            </a:r>
            <a:r>
              <a:rPr lang="en-US" sz="600" dirty="0">
                <a:solidFill>
                  <a:schemeClr val="bg1"/>
                </a:solidFill>
              </a:rPr>
              <a:t>, </a:t>
            </a:r>
            <a:r>
              <a:rPr lang="en-US" sz="600" dirty="0" err="1">
                <a:solidFill>
                  <a:schemeClr val="bg1"/>
                </a:solidFill>
              </a:rPr>
              <a:t>Kamegawa</a:t>
            </a:r>
            <a:r>
              <a:rPr lang="en-US" sz="600" dirty="0">
                <a:solidFill>
                  <a:schemeClr val="bg1"/>
                </a:solidFill>
              </a:rPr>
              <a:t>,</a:t>
            </a:r>
          </a:p>
          <a:p>
            <a:r>
              <a:rPr lang="en-US" sz="600" dirty="0">
                <a:solidFill>
                  <a:schemeClr val="bg1"/>
                </a:solidFill>
              </a:rPr>
              <a:t>123 Building</a:t>
            </a:r>
          </a:p>
          <a:p>
            <a:r>
              <a:rPr lang="en-US" sz="600" dirty="0">
                <a:solidFill>
                  <a:schemeClr val="bg1"/>
                </a:solidFill>
              </a:rPr>
              <a:t>soujda18@apu.ac.jp</a:t>
            </a:r>
            <a:endParaRPr lang="en-IN" sz="600" dirty="0">
              <a:solidFill>
                <a:schemeClr val="bg1"/>
              </a:solidFill>
            </a:endParaRPr>
          </a:p>
        </p:txBody>
      </p:sp>
      <p:sp>
        <p:nvSpPr>
          <p:cNvPr id="17" name="TextBox 16">
            <a:extLst>
              <a:ext uri="{FF2B5EF4-FFF2-40B4-BE49-F238E27FC236}">
                <a16:creationId xmlns:a16="http://schemas.microsoft.com/office/drawing/2014/main" id="{AE1D5958-451A-43CD-BD86-4E35AA424785}"/>
              </a:ext>
            </a:extLst>
          </p:cNvPr>
          <p:cNvSpPr txBox="1"/>
          <p:nvPr/>
        </p:nvSpPr>
        <p:spPr>
          <a:xfrm>
            <a:off x="5034684" y="5372807"/>
            <a:ext cx="903759" cy="507831"/>
          </a:xfrm>
          <a:prstGeom prst="rect">
            <a:avLst/>
          </a:prstGeom>
          <a:noFill/>
        </p:spPr>
        <p:txBody>
          <a:bodyPr wrap="square" rtlCol="0">
            <a:spAutoFit/>
          </a:bodyPr>
          <a:lstStyle/>
          <a:p>
            <a:r>
              <a:rPr lang="en-US" sz="900" dirty="0">
                <a:solidFill>
                  <a:schemeClr val="bg1"/>
                </a:solidFill>
              </a:rPr>
              <a:t>Mon-Fri/ 10-6</a:t>
            </a:r>
          </a:p>
          <a:p>
            <a:r>
              <a:rPr lang="en-US" sz="900" dirty="0">
                <a:solidFill>
                  <a:schemeClr val="bg1"/>
                </a:solidFill>
              </a:rPr>
              <a:t>Sat- 10-8</a:t>
            </a:r>
          </a:p>
          <a:p>
            <a:r>
              <a:rPr lang="en-US" sz="900" dirty="0">
                <a:solidFill>
                  <a:schemeClr val="bg1"/>
                </a:solidFill>
              </a:rPr>
              <a:t>Sun-  closed</a:t>
            </a:r>
            <a:endParaRPr lang="en-IN" sz="900" dirty="0">
              <a:solidFill>
                <a:schemeClr val="bg1"/>
              </a:solidFill>
            </a:endParaRPr>
          </a:p>
        </p:txBody>
      </p:sp>
      <p:pic>
        <p:nvPicPr>
          <p:cNvPr id="22" name="Picture 21">
            <a:extLst>
              <a:ext uri="{FF2B5EF4-FFF2-40B4-BE49-F238E27FC236}">
                <a16:creationId xmlns:a16="http://schemas.microsoft.com/office/drawing/2014/main" id="{C246D399-74C4-4068-ADF5-0B949E697267}"/>
              </a:ext>
            </a:extLst>
          </p:cNvPr>
          <p:cNvPicPr>
            <a:picLocks noChangeAspect="1"/>
          </p:cNvPicPr>
          <p:nvPr/>
        </p:nvPicPr>
        <p:blipFill>
          <a:blip r:embed="rId5"/>
          <a:stretch>
            <a:fillRect/>
          </a:stretch>
        </p:blipFill>
        <p:spPr>
          <a:xfrm>
            <a:off x="6537242" y="413179"/>
            <a:ext cx="4027785" cy="523612"/>
          </a:xfrm>
          <a:prstGeom prst="rect">
            <a:avLst/>
          </a:prstGeom>
        </p:spPr>
      </p:pic>
      <p:cxnSp>
        <p:nvCxnSpPr>
          <p:cNvPr id="24" name="Connector: Elbow 23">
            <a:extLst>
              <a:ext uri="{FF2B5EF4-FFF2-40B4-BE49-F238E27FC236}">
                <a16:creationId xmlns:a16="http://schemas.microsoft.com/office/drawing/2014/main" id="{F24AD174-B9E0-4587-82CC-0D7D71B226A5}"/>
              </a:ext>
            </a:extLst>
          </p:cNvPr>
          <p:cNvCxnSpPr>
            <a:stCxn id="11" idx="3"/>
            <a:endCxn id="22" idx="1"/>
          </p:cNvCxnSpPr>
          <p:nvPr/>
        </p:nvCxnSpPr>
        <p:spPr>
          <a:xfrm flipV="1">
            <a:off x="6096000" y="674985"/>
            <a:ext cx="441242" cy="4487328"/>
          </a:xfrm>
          <a:prstGeom prst="bentConnector3">
            <a:avLst>
              <a:gd name="adj1" fmla="val 35998"/>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B2DFBD-FA78-43ED-8EDE-95F982B1A39B}"/>
              </a:ext>
            </a:extLst>
          </p:cNvPr>
          <p:cNvPicPr>
            <a:picLocks noChangeAspect="1"/>
          </p:cNvPicPr>
          <p:nvPr/>
        </p:nvPicPr>
        <p:blipFill>
          <a:blip r:embed="rId6"/>
          <a:stretch>
            <a:fillRect/>
          </a:stretch>
        </p:blipFill>
        <p:spPr>
          <a:xfrm>
            <a:off x="6522695" y="909489"/>
            <a:ext cx="4042332" cy="2377408"/>
          </a:xfrm>
          <a:prstGeom prst="rect">
            <a:avLst/>
          </a:prstGeom>
        </p:spPr>
      </p:pic>
      <p:sp>
        <p:nvSpPr>
          <p:cNvPr id="27" name="TextBox 26">
            <a:extLst>
              <a:ext uri="{FF2B5EF4-FFF2-40B4-BE49-F238E27FC236}">
                <a16:creationId xmlns:a16="http://schemas.microsoft.com/office/drawing/2014/main" id="{2A345E1D-5589-41A7-970B-9E68658795DB}"/>
              </a:ext>
            </a:extLst>
          </p:cNvPr>
          <p:cNvSpPr txBox="1"/>
          <p:nvPr/>
        </p:nvSpPr>
        <p:spPr>
          <a:xfrm>
            <a:off x="6616700" y="1561717"/>
            <a:ext cx="1438963" cy="230832"/>
          </a:xfrm>
          <a:prstGeom prst="rect">
            <a:avLst/>
          </a:prstGeom>
          <a:solidFill>
            <a:srgbClr val="FBFBFB"/>
          </a:solidFill>
          <a:ln>
            <a:noFill/>
          </a:ln>
        </p:spPr>
        <p:txBody>
          <a:bodyPr wrap="square" rtlCol="0">
            <a:spAutoFit/>
          </a:bodyPr>
          <a:lstStyle/>
          <a:p>
            <a:r>
              <a:rPr lang="en-US" sz="900" dirty="0">
                <a:solidFill>
                  <a:srgbClr val="BFBFBF"/>
                </a:solidFill>
                <a:latin typeface="Bahnschrift SemiLight Condensed" panose="020B0502040204020203" pitchFamily="34" charset="0"/>
              </a:rPr>
              <a:t>Welcome to RirekiSHOW</a:t>
            </a:r>
            <a:endParaRPr lang="en-IN" sz="900" dirty="0">
              <a:solidFill>
                <a:srgbClr val="BFBFBF"/>
              </a:solidFill>
              <a:latin typeface="Bahnschrift SemiLight Condensed" panose="020B0502040204020203" pitchFamily="34" charset="0"/>
            </a:endParaRPr>
          </a:p>
        </p:txBody>
      </p:sp>
      <p:sp>
        <p:nvSpPr>
          <p:cNvPr id="28" name="TextBox 27">
            <a:extLst>
              <a:ext uri="{FF2B5EF4-FFF2-40B4-BE49-F238E27FC236}">
                <a16:creationId xmlns:a16="http://schemas.microsoft.com/office/drawing/2014/main" id="{1F869718-E345-4F10-A394-FD0D6D15EA64}"/>
              </a:ext>
            </a:extLst>
          </p:cNvPr>
          <p:cNvSpPr txBox="1"/>
          <p:nvPr/>
        </p:nvSpPr>
        <p:spPr>
          <a:xfrm>
            <a:off x="8055663" y="2325142"/>
            <a:ext cx="1074866" cy="215444"/>
          </a:xfrm>
          <a:prstGeom prst="rect">
            <a:avLst/>
          </a:prstGeom>
          <a:solidFill>
            <a:srgbClr val="FBFBFB"/>
          </a:solidFill>
        </p:spPr>
        <p:txBody>
          <a:bodyPr wrap="square" rtlCol="0">
            <a:spAutoFit/>
          </a:bodyPr>
          <a:lstStyle/>
          <a:p>
            <a:r>
              <a:rPr lang="en-US" sz="800" dirty="0">
                <a:solidFill>
                  <a:srgbClr val="80A6BD"/>
                </a:solidFill>
                <a:latin typeface="Bahnschrift SemiLight Condensed" panose="020B0502040204020203" pitchFamily="34" charset="0"/>
              </a:rPr>
              <a:t>Start filtering Candidates </a:t>
            </a:r>
            <a:endParaRPr lang="en-IN" sz="800" dirty="0">
              <a:solidFill>
                <a:srgbClr val="80A6BD"/>
              </a:solidFill>
              <a:latin typeface="Bahnschrift SemiLight Condensed" panose="020B0502040204020203" pitchFamily="34" charset="0"/>
            </a:endParaRPr>
          </a:p>
        </p:txBody>
      </p:sp>
      <p:pic>
        <p:nvPicPr>
          <p:cNvPr id="29" name="Picture 28">
            <a:extLst>
              <a:ext uri="{FF2B5EF4-FFF2-40B4-BE49-F238E27FC236}">
                <a16:creationId xmlns:a16="http://schemas.microsoft.com/office/drawing/2014/main" id="{DCA09C2A-1D30-4C7F-8D7D-D8BB3E060AC6}"/>
              </a:ext>
            </a:extLst>
          </p:cNvPr>
          <p:cNvPicPr>
            <a:picLocks noChangeAspect="1"/>
          </p:cNvPicPr>
          <p:nvPr/>
        </p:nvPicPr>
        <p:blipFill>
          <a:blip r:embed="rId7"/>
          <a:stretch>
            <a:fillRect/>
          </a:stretch>
        </p:blipFill>
        <p:spPr>
          <a:xfrm flipV="1">
            <a:off x="7928210" y="2331432"/>
            <a:ext cx="169862" cy="211180"/>
          </a:xfrm>
          <a:prstGeom prst="rect">
            <a:avLst/>
          </a:prstGeom>
        </p:spPr>
      </p:pic>
      <p:pic>
        <p:nvPicPr>
          <p:cNvPr id="30" name="Picture 29">
            <a:extLst>
              <a:ext uri="{FF2B5EF4-FFF2-40B4-BE49-F238E27FC236}">
                <a16:creationId xmlns:a16="http://schemas.microsoft.com/office/drawing/2014/main" id="{DFF5FE8B-D881-4895-A294-C1A1477D8B1E}"/>
              </a:ext>
            </a:extLst>
          </p:cNvPr>
          <p:cNvPicPr>
            <a:picLocks noChangeAspect="1"/>
          </p:cNvPicPr>
          <p:nvPr/>
        </p:nvPicPr>
        <p:blipFill>
          <a:blip r:embed="rId8"/>
          <a:stretch>
            <a:fillRect/>
          </a:stretch>
        </p:blipFill>
        <p:spPr>
          <a:xfrm>
            <a:off x="6471463" y="3268362"/>
            <a:ext cx="4239091" cy="3418406"/>
          </a:xfrm>
          <a:prstGeom prst="rect">
            <a:avLst/>
          </a:prstGeom>
        </p:spPr>
      </p:pic>
    </p:spTree>
    <p:extLst>
      <p:ext uri="{BB962C8B-B14F-4D97-AF65-F5344CB8AC3E}">
        <p14:creationId xmlns:p14="http://schemas.microsoft.com/office/powerpoint/2010/main" val="2330557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9F75F4-0985-4565-9897-0CF8C37E6E62}"/>
              </a:ext>
            </a:extLst>
          </p:cNvPr>
          <p:cNvSpPr/>
          <p:nvPr/>
        </p:nvSpPr>
        <p:spPr>
          <a:xfrm>
            <a:off x="87577" y="107849"/>
            <a:ext cx="11996611" cy="66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 name="Ink 3">
                <a:extLst>
                  <a:ext uri="{FF2B5EF4-FFF2-40B4-BE49-F238E27FC236}">
                    <a16:creationId xmlns:a16="http://schemas.microsoft.com/office/drawing/2014/main" id="{9EA43638-7728-466B-AE9F-F36C1D82DFC2}"/>
                  </a:ext>
                </a:extLst>
              </p14:cNvPr>
              <p14:cNvContentPartPr/>
              <p14:nvPr/>
            </p14:nvContentPartPr>
            <p14:xfrm>
              <a:off x="6944021" y="1853329"/>
              <a:ext cx="360" cy="360"/>
            </p14:xfrm>
          </p:contentPart>
        </mc:Choice>
        <mc:Fallback xmlns="">
          <p:pic>
            <p:nvPicPr>
              <p:cNvPr id="4" name="Ink 3">
                <a:extLst>
                  <a:ext uri="{FF2B5EF4-FFF2-40B4-BE49-F238E27FC236}">
                    <a16:creationId xmlns:a16="http://schemas.microsoft.com/office/drawing/2014/main" id="{9EA43638-7728-466B-AE9F-F36C1D82DFC2}"/>
                  </a:ext>
                </a:extLst>
              </p:cNvPr>
              <p:cNvPicPr/>
              <p:nvPr/>
            </p:nvPicPr>
            <p:blipFill>
              <a:blip r:embed="rId3"/>
              <a:stretch>
                <a:fillRect/>
              </a:stretch>
            </p:blipFill>
            <p:spPr>
              <a:xfrm>
                <a:off x="6939701" y="1849009"/>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5" name="Ink 4">
                <a:extLst>
                  <a:ext uri="{FF2B5EF4-FFF2-40B4-BE49-F238E27FC236}">
                    <a16:creationId xmlns:a16="http://schemas.microsoft.com/office/drawing/2014/main" id="{9DF935BF-1C65-4273-875A-86070261A656}"/>
                  </a:ext>
                </a:extLst>
              </p14:cNvPr>
              <p14:cNvContentPartPr/>
              <p14:nvPr/>
            </p14:nvContentPartPr>
            <p14:xfrm>
              <a:off x="4819301" y="6375289"/>
              <a:ext cx="360" cy="360"/>
            </p14:xfrm>
          </p:contentPart>
        </mc:Choice>
        <mc:Fallback xmlns="">
          <p:pic>
            <p:nvPicPr>
              <p:cNvPr id="5" name="Ink 4">
                <a:extLst>
                  <a:ext uri="{FF2B5EF4-FFF2-40B4-BE49-F238E27FC236}">
                    <a16:creationId xmlns:a16="http://schemas.microsoft.com/office/drawing/2014/main" id="{9DF935BF-1C65-4273-875A-86070261A656}"/>
                  </a:ext>
                </a:extLst>
              </p:cNvPr>
              <p:cNvPicPr/>
              <p:nvPr/>
            </p:nvPicPr>
            <p:blipFill>
              <a:blip r:embed="rId3"/>
              <a:stretch>
                <a:fillRect/>
              </a:stretch>
            </p:blipFill>
            <p:spPr>
              <a:xfrm>
                <a:off x="4814981" y="6370969"/>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4" name="Ink 13">
                <a:extLst>
                  <a:ext uri="{FF2B5EF4-FFF2-40B4-BE49-F238E27FC236}">
                    <a16:creationId xmlns:a16="http://schemas.microsoft.com/office/drawing/2014/main" id="{59C5F4F1-C86E-4EF7-B641-6D8E5688E006}"/>
                  </a:ext>
                </a:extLst>
              </p14:cNvPr>
              <p14:cNvContentPartPr/>
              <p14:nvPr/>
            </p14:nvContentPartPr>
            <p14:xfrm>
              <a:off x="-334099" y="3066529"/>
              <a:ext cx="360" cy="10440"/>
            </p14:xfrm>
          </p:contentPart>
        </mc:Choice>
        <mc:Fallback xmlns="">
          <p:pic>
            <p:nvPicPr>
              <p:cNvPr id="14" name="Ink 13">
                <a:extLst>
                  <a:ext uri="{FF2B5EF4-FFF2-40B4-BE49-F238E27FC236}">
                    <a16:creationId xmlns:a16="http://schemas.microsoft.com/office/drawing/2014/main" id="{59C5F4F1-C86E-4EF7-B641-6D8E5688E006}"/>
                  </a:ext>
                </a:extLst>
              </p:cNvPr>
              <p:cNvPicPr/>
              <p:nvPr/>
            </p:nvPicPr>
            <p:blipFill>
              <a:blip r:embed="rId6"/>
              <a:stretch>
                <a:fillRect/>
              </a:stretch>
            </p:blipFill>
            <p:spPr>
              <a:xfrm>
                <a:off x="-338419" y="3062209"/>
                <a:ext cx="900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5" name="Ink 14">
                <a:extLst>
                  <a:ext uri="{FF2B5EF4-FFF2-40B4-BE49-F238E27FC236}">
                    <a16:creationId xmlns:a16="http://schemas.microsoft.com/office/drawing/2014/main" id="{3326D6E8-1ECC-466F-B63D-CCE13D9271B6}"/>
                  </a:ext>
                </a:extLst>
              </p14:cNvPr>
              <p14:cNvContentPartPr/>
              <p14:nvPr/>
            </p14:nvContentPartPr>
            <p14:xfrm>
              <a:off x="3299021" y="320449"/>
              <a:ext cx="360" cy="5400"/>
            </p14:xfrm>
          </p:contentPart>
        </mc:Choice>
        <mc:Fallback xmlns="">
          <p:pic>
            <p:nvPicPr>
              <p:cNvPr id="15" name="Ink 14">
                <a:extLst>
                  <a:ext uri="{FF2B5EF4-FFF2-40B4-BE49-F238E27FC236}">
                    <a16:creationId xmlns:a16="http://schemas.microsoft.com/office/drawing/2014/main" id="{3326D6E8-1ECC-466F-B63D-CCE13D9271B6}"/>
                  </a:ext>
                </a:extLst>
              </p:cNvPr>
              <p:cNvPicPr/>
              <p:nvPr/>
            </p:nvPicPr>
            <p:blipFill>
              <a:blip r:embed="rId8"/>
              <a:stretch>
                <a:fillRect/>
              </a:stretch>
            </p:blipFill>
            <p:spPr>
              <a:xfrm>
                <a:off x="3294701" y="316129"/>
                <a:ext cx="9000" cy="14040"/>
              </a:xfrm>
              <a:prstGeom prst="rect">
                <a:avLst/>
              </a:prstGeom>
            </p:spPr>
          </p:pic>
        </mc:Fallback>
      </mc:AlternateContent>
      <p:grpSp>
        <p:nvGrpSpPr>
          <p:cNvPr id="19" name="Group 18">
            <a:extLst>
              <a:ext uri="{FF2B5EF4-FFF2-40B4-BE49-F238E27FC236}">
                <a16:creationId xmlns:a16="http://schemas.microsoft.com/office/drawing/2014/main" id="{2BA015FE-3C1B-4B56-8427-2D29390C1E4B}"/>
              </a:ext>
            </a:extLst>
          </p:cNvPr>
          <p:cNvGrpSpPr/>
          <p:nvPr/>
        </p:nvGrpSpPr>
        <p:grpSpPr>
          <a:xfrm>
            <a:off x="4880861" y="3447049"/>
            <a:ext cx="1779840" cy="1792440"/>
            <a:chOff x="4880861" y="3447049"/>
            <a:chExt cx="1779840" cy="1792440"/>
          </a:xfrm>
        </p:grpSpPr>
        <mc:AlternateContent xmlns:mc="http://schemas.openxmlformats.org/markup-compatibility/2006" xmlns:p14="http://schemas.microsoft.com/office/powerpoint/2010/main" xmlns:aink="http://schemas.microsoft.com/office/drawing/2016/ink">
          <mc:Choice Requires="p14 aink">
            <p:contentPart p14:bwMode="auto" r:id="rId9">
              <p14:nvContentPartPr>
                <p14:cNvPr id="6" name="Ink 5">
                  <a:extLst>
                    <a:ext uri="{FF2B5EF4-FFF2-40B4-BE49-F238E27FC236}">
                      <a16:creationId xmlns:a16="http://schemas.microsoft.com/office/drawing/2014/main" id="{B5AEEF92-2497-4CF0-91E8-001686657651}"/>
                    </a:ext>
                  </a:extLst>
                </p14:cNvPr>
                <p14:cNvContentPartPr/>
                <p14:nvPr/>
              </p14:nvContentPartPr>
              <p14:xfrm>
                <a:off x="6128621" y="3447049"/>
                <a:ext cx="360" cy="360"/>
              </p14:xfrm>
            </p:contentPart>
          </mc:Choice>
          <mc:Fallback xmlns="">
            <p:pic>
              <p:nvPicPr>
                <p:cNvPr id="6" name="Ink 5">
                  <a:extLst>
                    <a:ext uri="{FF2B5EF4-FFF2-40B4-BE49-F238E27FC236}">
                      <a16:creationId xmlns:a16="http://schemas.microsoft.com/office/drawing/2014/main" id="{B5AEEF92-2497-4CF0-91E8-001686657651}"/>
                    </a:ext>
                  </a:extLst>
                </p:cNvPr>
                <p:cNvPicPr/>
                <p:nvPr/>
              </p:nvPicPr>
              <p:blipFill>
                <a:blip r:embed="rId10"/>
                <a:stretch>
                  <a:fillRect/>
                </a:stretch>
              </p:blipFill>
              <p:spPr>
                <a:xfrm>
                  <a:off x="6124301" y="3442729"/>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7" name="Ink 6">
                  <a:extLst>
                    <a:ext uri="{FF2B5EF4-FFF2-40B4-BE49-F238E27FC236}">
                      <a16:creationId xmlns:a16="http://schemas.microsoft.com/office/drawing/2014/main" id="{2C051BC8-AD0D-484B-89F4-78068F3C421C}"/>
                    </a:ext>
                  </a:extLst>
                </p14:cNvPr>
                <p14:cNvContentPartPr/>
                <p14:nvPr/>
              </p14:nvContentPartPr>
              <p14:xfrm>
                <a:off x="6165701" y="3681769"/>
                <a:ext cx="360" cy="5400"/>
              </p14:xfrm>
            </p:contentPart>
          </mc:Choice>
          <mc:Fallback xmlns="">
            <p:pic>
              <p:nvPicPr>
                <p:cNvPr id="7" name="Ink 6">
                  <a:extLst>
                    <a:ext uri="{FF2B5EF4-FFF2-40B4-BE49-F238E27FC236}">
                      <a16:creationId xmlns:a16="http://schemas.microsoft.com/office/drawing/2014/main" id="{2C051BC8-AD0D-484B-89F4-78068F3C421C}"/>
                    </a:ext>
                  </a:extLst>
                </p:cNvPr>
                <p:cNvPicPr/>
                <p:nvPr/>
              </p:nvPicPr>
              <p:blipFill>
                <a:blip r:embed="rId12"/>
                <a:stretch>
                  <a:fillRect/>
                </a:stretch>
              </p:blipFill>
              <p:spPr>
                <a:xfrm>
                  <a:off x="6161381" y="3677449"/>
                  <a:ext cx="9000" cy="1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8" name="Ink 7">
                  <a:extLst>
                    <a:ext uri="{FF2B5EF4-FFF2-40B4-BE49-F238E27FC236}">
                      <a16:creationId xmlns:a16="http://schemas.microsoft.com/office/drawing/2014/main" id="{3258F7E7-21D2-460B-B863-B8B1C07D2C49}"/>
                    </a:ext>
                  </a:extLst>
                </p14:cNvPr>
                <p14:cNvContentPartPr/>
                <p14:nvPr/>
              </p14:nvContentPartPr>
              <p14:xfrm>
                <a:off x="6227261" y="3545689"/>
                <a:ext cx="360" cy="360"/>
              </p14:xfrm>
            </p:contentPart>
          </mc:Choice>
          <mc:Fallback xmlns="">
            <p:pic>
              <p:nvPicPr>
                <p:cNvPr id="8" name="Ink 7">
                  <a:extLst>
                    <a:ext uri="{FF2B5EF4-FFF2-40B4-BE49-F238E27FC236}">
                      <a16:creationId xmlns:a16="http://schemas.microsoft.com/office/drawing/2014/main" id="{3258F7E7-21D2-460B-B863-B8B1C07D2C49}"/>
                    </a:ext>
                  </a:extLst>
                </p:cNvPr>
                <p:cNvPicPr/>
                <p:nvPr/>
              </p:nvPicPr>
              <p:blipFill>
                <a:blip r:embed="rId14"/>
                <a:stretch>
                  <a:fillRect/>
                </a:stretch>
              </p:blipFill>
              <p:spPr>
                <a:xfrm>
                  <a:off x="6222941" y="3541369"/>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9" name="Ink 8">
                  <a:extLst>
                    <a:ext uri="{FF2B5EF4-FFF2-40B4-BE49-F238E27FC236}">
                      <a16:creationId xmlns:a16="http://schemas.microsoft.com/office/drawing/2014/main" id="{91E23247-1332-4516-B588-972E2E76C9B5}"/>
                    </a:ext>
                  </a:extLst>
                </p14:cNvPr>
                <p14:cNvContentPartPr/>
                <p14:nvPr/>
              </p14:nvContentPartPr>
              <p14:xfrm>
                <a:off x="6239861" y="3582769"/>
                <a:ext cx="360" cy="360"/>
              </p14:xfrm>
            </p:contentPart>
          </mc:Choice>
          <mc:Fallback xmlns="">
            <p:pic>
              <p:nvPicPr>
                <p:cNvPr id="9" name="Ink 8">
                  <a:extLst>
                    <a:ext uri="{FF2B5EF4-FFF2-40B4-BE49-F238E27FC236}">
                      <a16:creationId xmlns:a16="http://schemas.microsoft.com/office/drawing/2014/main" id="{91E23247-1332-4516-B588-972E2E76C9B5}"/>
                    </a:ext>
                  </a:extLst>
                </p:cNvPr>
                <p:cNvPicPr/>
                <p:nvPr/>
              </p:nvPicPr>
              <p:blipFill>
                <a:blip r:embed="rId3"/>
                <a:stretch>
                  <a:fillRect/>
                </a:stretch>
              </p:blipFill>
              <p:spPr>
                <a:xfrm>
                  <a:off x="6235541" y="3578449"/>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0" name="Ink 9">
                  <a:extLst>
                    <a:ext uri="{FF2B5EF4-FFF2-40B4-BE49-F238E27FC236}">
                      <a16:creationId xmlns:a16="http://schemas.microsoft.com/office/drawing/2014/main" id="{6C73A679-38FB-4F3C-9B71-CA1123841A11}"/>
                    </a:ext>
                  </a:extLst>
                </p14:cNvPr>
                <p14:cNvContentPartPr/>
                <p14:nvPr/>
              </p14:nvContentPartPr>
              <p14:xfrm>
                <a:off x="6314021" y="3904609"/>
                <a:ext cx="360" cy="5040"/>
              </p14:xfrm>
            </p:contentPart>
          </mc:Choice>
          <mc:Fallback xmlns="">
            <p:pic>
              <p:nvPicPr>
                <p:cNvPr id="10" name="Ink 9">
                  <a:extLst>
                    <a:ext uri="{FF2B5EF4-FFF2-40B4-BE49-F238E27FC236}">
                      <a16:creationId xmlns:a16="http://schemas.microsoft.com/office/drawing/2014/main" id="{6C73A679-38FB-4F3C-9B71-CA1123841A11}"/>
                    </a:ext>
                  </a:extLst>
                </p:cNvPr>
                <p:cNvPicPr/>
                <p:nvPr/>
              </p:nvPicPr>
              <p:blipFill>
                <a:blip r:embed="rId17"/>
                <a:stretch>
                  <a:fillRect/>
                </a:stretch>
              </p:blipFill>
              <p:spPr>
                <a:xfrm>
                  <a:off x="6309701" y="3900289"/>
                  <a:ext cx="9000" cy="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1" name="Ink 10">
                  <a:extLst>
                    <a:ext uri="{FF2B5EF4-FFF2-40B4-BE49-F238E27FC236}">
                      <a16:creationId xmlns:a16="http://schemas.microsoft.com/office/drawing/2014/main" id="{520C81F9-D141-4D65-A64B-C02CA3A75702}"/>
                    </a:ext>
                  </a:extLst>
                </p14:cNvPr>
                <p14:cNvContentPartPr/>
                <p14:nvPr/>
              </p14:nvContentPartPr>
              <p14:xfrm>
                <a:off x="6660341" y="5239129"/>
                <a:ext cx="360" cy="360"/>
              </p14:xfrm>
            </p:contentPart>
          </mc:Choice>
          <mc:Fallback xmlns="">
            <p:pic>
              <p:nvPicPr>
                <p:cNvPr id="11" name="Ink 10">
                  <a:extLst>
                    <a:ext uri="{FF2B5EF4-FFF2-40B4-BE49-F238E27FC236}">
                      <a16:creationId xmlns:a16="http://schemas.microsoft.com/office/drawing/2014/main" id="{520C81F9-D141-4D65-A64B-C02CA3A75702}"/>
                    </a:ext>
                  </a:extLst>
                </p:cNvPr>
                <p:cNvPicPr/>
                <p:nvPr/>
              </p:nvPicPr>
              <p:blipFill>
                <a:blip r:embed="rId10"/>
                <a:stretch>
                  <a:fillRect/>
                </a:stretch>
              </p:blipFill>
              <p:spPr>
                <a:xfrm>
                  <a:off x="6656021" y="5234809"/>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7" name="Ink 16">
                  <a:extLst>
                    <a:ext uri="{FF2B5EF4-FFF2-40B4-BE49-F238E27FC236}">
                      <a16:creationId xmlns:a16="http://schemas.microsoft.com/office/drawing/2014/main" id="{7EC4D6A2-22A1-4DFB-992D-F67973CA0CF9}"/>
                    </a:ext>
                  </a:extLst>
                </p14:cNvPr>
                <p14:cNvContentPartPr/>
                <p14:nvPr/>
              </p14:nvContentPartPr>
              <p14:xfrm>
                <a:off x="4880861" y="4663129"/>
                <a:ext cx="360" cy="44640"/>
              </p14:xfrm>
            </p:contentPart>
          </mc:Choice>
          <mc:Fallback xmlns="">
            <p:pic>
              <p:nvPicPr>
                <p:cNvPr id="17" name="Ink 16">
                  <a:extLst>
                    <a:ext uri="{FF2B5EF4-FFF2-40B4-BE49-F238E27FC236}">
                      <a16:creationId xmlns:a16="http://schemas.microsoft.com/office/drawing/2014/main" id="{7EC4D6A2-22A1-4DFB-992D-F67973CA0CF9}"/>
                    </a:ext>
                  </a:extLst>
                </p:cNvPr>
                <p:cNvPicPr/>
                <p:nvPr/>
              </p:nvPicPr>
              <p:blipFill>
                <a:blip r:embed="rId20"/>
                <a:stretch>
                  <a:fillRect/>
                </a:stretch>
              </p:blipFill>
              <p:spPr>
                <a:xfrm>
                  <a:off x="4876541" y="4658809"/>
                  <a:ext cx="9000" cy="53280"/>
                </a:xfrm>
                <a:prstGeom prst="rect">
                  <a:avLst/>
                </a:prstGeom>
              </p:spPr>
            </p:pic>
          </mc:Fallback>
        </mc:AlternateContent>
      </p:grpSp>
      <p:sp>
        <p:nvSpPr>
          <p:cNvPr id="20" name="Rectangle 19">
            <a:extLst>
              <a:ext uri="{FF2B5EF4-FFF2-40B4-BE49-F238E27FC236}">
                <a16:creationId xmlns:a16="http://schemas.microsoft.com/office/drawing/2014/main" id="{7092A9CB-0E29-43B7-B82F-706F9BD5ADB2}"/>
              </a:ext>
            </a:extLst>
          </p:cNvPr>
          <p:cNvSpPr/>
          <p:nvPr/>
        </p:nvSpPr>
        <p:spPr>
          <a:xfrm>
            <a:off x="810690" y="2710640"/>
            <a:ext cx="1507118" cy="813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Info Input</a:t>
            </a:r>
          </a:p>
          <a:p>
            <a:pPr algn="ctr"/>
            <a:r>
              <a:rPr lang="en-IN" b="1" dirty="0">
                <a:solidFill>
                  <a:schemeClr val="tx1"/>
                </a:solidFill>
              </a:rPr>
              <a:t>Or tools</a:t>
            </a:r>
          </a:p>
        </p:txBody>
      </p:sp>
      <p:sp>
        <p:nvSpPr>
          <p:cNvPr id="21" name="Rectangle 20">
            <a:extLst>
              <a:ext uri="{FF2B5EF4-FFF2-40B4-BE49-F238E27FC236}">
                <a16:creationId xmlns:a16="http://schemas.microsoft.com/office/drawing/2014/main" id="{D76F5EA8-5AE8-4E6A-975B-3C56C9CB3E1F}"/>
              </a:ext>
            </a:extLst>
          </p:cNvPr>
          <p:cNvSpPr/>
          <p:nvPr/>
        </p:nvSpPr>
        <p:spPr>
          <a:xfrm>
            <a:off x="5044085" y="2749244"/>
            <a:ext cx="2233684" cy="813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Internet Mashups</a:t>
            </a:r>
          </a:p>
        </p:txBody>
      </p:sp>
      <p:sp>
        <p:nvSpPr>
          <p:cNvPr id="22" name="Rectangle 21">
            <a:extLst>
              <a:ext uri="{FF2B5EF4-FFF2-40B4-BE49-F238E27FC236}">
                <a16:creationId xmlns:a16="http://schemas.microsoft.com/office/drawing/2014/main" id="{A3AC9222-7115-4A0C-854D-C36379010604}"/>
              </a:ext>
            </a:extLst>
          </p:cNvPr>
          <p:cNvSpPr/>
          <p:nvPr/>
        </p:nvSpPr>
        <p:spPr>
          <a:xfrm>
            <a:off x="10004046" y="2704939"/>
            <a:ext cx="1507118" cy="9023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a:t>
            </a:r>
          </a:p>
        </p:txBody>
      </p:sp>
      <p:sp>
        <p:nvSpPr>
          <p:cNvPr id="23" name="Rectangle 22">
            <a:extLst>
              <a:ext uri="{FF2B5EF4-FFF2-40B4-BE49-F238E27FC236}">
                <a16:creationId xmlns:a16="http://schemas.microsoft.com/office/drawing/2014/main" id="{72B52E84-099E-4B5B-B577-695E0B69DC6F}"/>
              </a:ext>
            </a:extLst>
          </p:cNvPr>
          <p:cNvSpPr/>
          <p:nvPr/>
        </p:nvSpPr>
        <p:spPr>
          <a:xfrm>
            <a:off x="8369610" y="1042100"/>
            <a:ext cx="2187144" cy="914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AI implementation</a:t>
            </a:r>
          </a:p>
        </p:txBody>
      </p:sp>
      <p:sp>
        <p:nvSpPr>
          <p:cNvPr id="24" name="Rectangle 23">
            <a:extLst>
              <a:ext uri="{FF2B5EF4-FFF2-40B4-BE49-F238E27FC236}">
                <a16:creationId xmlns:a16="http://schemas.microsoft.com/office/drawing/2014/main" id="{D0D5A5F6-6C32-495B-9BA9-B5CCA02FF55A}"/>
              </a:ext>
            </a:extLst>
          </p:cNvPr>
          <p:cNvSpPr/>
          <p:nvPr/>
        </p:nvSpPr>
        <p:spPr>
          <a:xfrm>
            <a:off x="5044134" y="627050"/>
            <a:ext cx="2233684" cy="813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Storage</a:t>
            </a:r>
          </a:p>
        </p:txBody>
      </p:sp>
      <p:sp>
        <p:nvSpPr>
          <p:cNvPr id="26" name="Rectangle 25">
            <a:extLst>
              <a:ext uri="{FF2B5EF4-FFF2-40B4-BE49-F238E27FC236}">
                <a16:creationId xmlns:a16="http://schemas.microsoft.com/office/drawing/2014/main" id="{8B7A667C-878F-4519-9FC1-300D594C5101}"/>
              </a:ext>
            </a:extLst>
          </p:cNvPr>
          <p:cNvSpPr/>
          <p:nvPr/>
        </p:nvSpPr>
        <p:spPr>
          <a:xfrm>
            <a:off x="10499351" y="5620700"/>
            <a:ext cx="1275081" cy="10942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Company selecting potential candidates</a:t>
            </a:r>
          </a:p>
        </p:txBody>
      </p:sp>
      <p:cxnSp>
        <p:nvCxnSpPr>
          <p:cNvPr id="28" name="Straight Connector 27">
            <a:extLst>
              <a:ext uri="{FF2B5EF4-FFF2-40B4-BE49-F238E27FC236}">
                <a16:creationId xmlns:a16="http://schemas.microsoft.com/office/drawing/2014/main" id="{4C5B6C76-384A-497E-A305-4189283C99B9}"/>
              </a:ext>
            </a:extLst>
          </p:cNvPr>
          <p:cNvCxnSpPr>
            <a:cxnSpLocks/>
            <a:stCxn id="20" idx="3"/>
            <a:endCxn id="21" idx="1"/>
          </p:cNvCxnSpPr>
          <p:nvPr/>
        </p:nvCxnSpPr>
        <p:spPr>
          <a:xfrm>
            <a:off x="2317808" y="3117528"/>
            <a:ext cx="2726277" cy="3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C065A38-DFFC-47C8-9E89-EFA3DB5003C9}"/>
              </a:ext>
            </a:extLst>
          </p:cNvPr>
          <p:cNvCxnSpPr>
            <a:cxnSpLocks/>
            <a:stCxn id="21" idx="3"/>
            <a:endCxn id="22" idx="1"/>
          </p:cNvCxnSpPr>
          <p:nvPr/>
        </p:nvCxnSpPr>
        <p:spPr>
          <a:xfrm flipV="1">
            <a:off x="7277769" y="3156131"/>
            <a:ext cx="27262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7A9E08-4E00-45E2-9D80-48EAFFA77D41}"/>
              </a:ext>
            </a:extLst>
          </p:cNvPr>
          <p:cNvCxnSpPr>
            <a:cxnSpLocks/>
            <a:stCxn id="20" idx="3"/>
            <a:endCxn id="21" idx="1"/>
          </p:cNvCxnSpPr>
          <p:nvPr/>
        </p:nvCxnSpPr>
        <p:spPr>
          <a:xfrm>
            <a:off x="2317808" y="3117528"/>
            <a:ext cx="2726277" cy="3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C6D5A5-6990-4398-936E-6056BD08A2A3}"/>
              </a:ext>
            </a:extLst>
          </p:cNvPr>
          <p:cNvCxnSpPr>
            <a:cxnSpLocks/>
            <a:stCxn id="21" idx="0"/>
            <a:endCxn id="24" idx="2"/>
          </p:cNvCxnSpPr>
          <p:nvPr/>
        </p:nvCxnSpPr>
        <p:spPr>
          <a:xfrm flipV="1">
            <a:off x="6160927" y="1440825"/>
            <a:ext cx="49" cy="1308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34575AB-880D-41D4-8F34-00FAA12B9119}"/>
              </a:ext>
            </a:extLst>
          </p:cNvPr>
          <p:cNvSpPr/>
          <p:nvPr/>
        </p:nvSpPr>
        <p:spPr>
          <a:xfrm>
            <a:off x="145447" y="917111"/>
            <a:ext cx="1507118" cy="771122"/>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a:solidFill>
                  <a:schemeClr val="tx1"/>
                </a:solidFill>
              </a:rPr>
              <a:t>Taking input from several candidates</a:t>
            </a:r>
          </a:p>
        </p:txBody>
      </p:sp>
      <p:sp>
        <p:nvSpPr>
          <p:cNvPr id="40" name="Rectangle: Rounded Corners 39">
            <a:extLst>
              <a:ext uri="{FF2B5EF4-FFF2-40B4-BE49-F238E27FC236}">
                <a16:creationId xmlns:a16="http://schemas.microsoft.com/office/drawing/2014/main" id="{F2ADD06A-483B-458A-80A2-20EC1D2277BD}"/>
              </a:ext>
            </a:extLst>
          </p:cNvPr>
          <p:cNvSpPr/>
          <p:nvPr/>
        </p:nvSpPr>
        <p:spPr>
          <a:xfrm>
            <a:off x="1751098" y="1042100"/>
            <a:ext cx="1240631" cy="56358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Candidate information </a:t>
            </a:r>
          </a:p>
        </p:txBody>
      </p:sp>
      <p:graphicFrame>
        <p:nvGraphicFramePr>
          <p:cNvPr id="50" name="Table 50">
            <a:extLst>
              <a:ext uri="{FF2B5EF4-FFF2-40B4-BE49-F238E27FC236}">
                <a16:creationId xmlns:a16="http://schemas.microsoft.com/office/drawing/2014/main" id="{99F66FBC-B215-4346-A86C-2ED692FD850A}"/>
              </a:ext>
            </a:extLst>
          </p:cNvPr>
          <p:cNvGraphicFramePr>
            <a:graphicFrameLocks noGrp="1"/>
          </p:cNvGraphicFramePr>
          <p:nvPr>
            <p:extLst>
              <p:ext uri="{D42A27DB-BD31-4B8C-83A1-F6EECF244321}">
                <p14:modId xmlns:p14="http://schemas.microsoft.com/office/powerpoint/2010/main" val="3775937805"/>
              </p:ext>
            </p:extLst>
          </p:nvPr>
        </p:nvGraphicFramePr>
        <p:xfrm>
          <a:off x="171689" y="3958589"/>
          <a:ext cx="1912469" cy="1920240"/>
        </p:xfrm>
        <a:graphic>
          <a:graphicData uri="http://schemas.openxmlformats.org/drawingml/2006/table">
            <a:tbl>
              <a:tblPr firstRow="1" bandRow="1">
                <a:tableStyleId>{5C22544A-7EE6-4342-B048-85BDC9FD1C3A}</a:tableStyleId>
              </a:tblPr>
              <a:tblGrid>
                <a:gridCol w="1912469">
                  <a:extLst>
                    <a:ext uri="{9D8B030D-6E8A-4147-A177-3AD203B41FA5}">
                      <a16:colId xmlns:a16="http://schemas.microsoft.com/office/drawing/2014/main" val="531112597"/>
                    </a:ext>
                  </a:extLst>
                </a:gridCol>
              </a:tblGrid>
              <a:tr h="1000454">
                <a:tc>
                  <a:txBody>
                    <a:bodyPr/>
                    <a:lstStyle/>
                    <a:p>
                      <a:r>
                        <a:rPr lang="en-IN" sz="1200" dirty="0"/>
                        <a:t>.Collecting information of candidates.</a:t>
                      </a:r>
                    </a:p>
                    <a:p>
                      <a:r>
                        <a:rPr lang="en-IN" sz="1200" dirty="0"/>
                        <a:t>.Creating a user less profile and dashboard for client.</a:t>
                      </a:r>
                    </a:p>
                    <a:p>
                      <a:r>
                        <a:rPr lang="en-IN" sz="1200" dirty="0"/>
                        <a:t>.Implementing various web services like google translate and </a:t>
                      </a:r>
                      <a:r>
                        <a:rPr lang="en-IN" sz="1200" dirty="0" err="1"/>
                        <a:t>adsence</a:t>
                      </a:r>
                      <a:r>
                        <a:rPr lang="en-IN" sz="1200" dirty="0"/>
                        <a:t>.</a:t>
                      </a:r>
                    </a:p>
                    <a:p>
                      <a:endParaRPr lang="en-IN" sz="1200" dirty="0"/>
                    </a:p>
                  </a:txBody>
                  <a:tcPr/>
                </a:tc>
                <a:extLst>
                  <a:ext uri="{0D108BD9-81ED-4DB2-BD59-A6C34878D82A}">
                    <a16:rowId xmlns:a16="http://schemas.microsoft.com/office/drawing/2014/main" val="128929545"/>
                  </a:ext>
                </a:extLst>
              </a:tr>
            </a:tbl>
          </a:graphicData>
        </a:graphic>
      </p:graphicFrame>
      <p:sp>
        <p:nvSpPr>
          <p:cNvPr id="52" name="TextBox 51">
            <a:extLst>
              <a:ext uri="{FF2B5EF4-FFF2-40B4-BE49-F238E27FC236}">
                <a16:creationId xmlns:a16="http://schemas.microsoft.com/office/drawing/2014/main" id="{6DB6A159-50E9-4BEF-A9A4-0D5C6304C781}"/>
              </a:ext>
            </a:extLst>
          </p:cNvPr>
          <p:cNvSpPr txBox="1"/>
          <p:nvPr/>
        </p:nvSpPr>
        <p:spPr>
          <a:xfrm>
            <a:off x="7290045" y="3265166"/>
            <a:ext cx="3244243" cy="1077218"/>
          </a:xfrm>
          <a:prstGeom prst="rect">
            <a:avLst/>
          </a:prstGeom>
          <a:noFill/>
        </p:spPr>
        <p:txBody>
          <a:bodyPr wrap="square" rtlCol="0">
            <a:spAutoFit/>
          </a:bodyPr>
          <a:lstStyle/>
          <a:p>
            <a:r>
              <a:rPr lang="en-IN" sz="1600" dirty="0"/>
              <a:t>Loginizer to block malicious login attempts.</a:t>
            </a:r>
          </a:p>
          <a:p>
            <a:r>
              <a:rPr lang="en-IN" sz="1600" dirty="0"/>
              <a:t>DDoS attack protection from hackers.</a:t>
            </a:r>
          </a:p>
        </p:txBody>
      </p:sp>
      <p:sp>
        <p:nvSpPr>
          <p:cNvPr id="53" name="TextBox 52">
            <a:extLst>
              <a:ext uri="{FF2B5EF4-FFF2-40B4-BE49-F238E27FC236}">
                <a16:creationId xmlns:a16="http://schemas.microsoft.com/office/drawing/2014/main" id="{95513987-F84A-4057-BF10-29C35DAFF75E}"/>
              </a:ext>
            </a:extLst>
          </p:cNvPr>
          <p:cNvSpPr txBox="1"/>
          <p:nvPr/>
        </p:nvSpPr>
        <p:spPr>
          <a:xfrm>
            <a:off x="4281619" y="199935"/>
            <a:ext cx="4064803" cy="369332"/>
          </a:xfrm>
          <a:prstGeom prst="rect">
            <a:avLst/>
          </a:prstGeom>
          <a:noFill/>
        </p:spPr>
        <p:txBody>
          <a:bodyPr wrap="square" rtlCol="0">
            <a:spAutoFit/>
          </a:bodyPr>
          <a:lstStyle/>
          <a:p>
            <a:r>
              <a:rPr lang="en-IN" dirty="0"/>
              <a:t>.Storing processed informative data.</a:t>
            </a:r>
          </a:p>
        </p:txBody>
      </p:sp>
      <p:sp>
        <p:nvSpPr>
          <p:cNvPr id="54" name="TextBox 53">
            <a:extLst>
              <a:ext uri="{FF2B5EF4-FFF2-40B4-BE49-F238E27FC236}">
                <a16:creationId xmlns:a16="http://schemas.microsoft.com/office/drawing/2014/main" id="{4B51A916-CDCA-41D0-902A-F73339CADFD3}"/>
              </a:ext>
            </a:extLst>
          </p:cNvPr>
          <p:cNvSpPr txBox="1"/>
          <p:nvPr/>
        </p:nvSpPr>
        <p:spPr>
          <a:xfrm>
            <a:off x="2388805" y="2749244"/>
            <a:ext cx="2763963" cy="276999"/>
          </a:xfrm>
          <a:prstGeom prst="rect">
            <a:avLst/>
          </a:prstGeom>
          <a:noFill/>
        </p:spPr>
        <p:txBody>
          <a:bodyPr wrap="square" rtlCol="0">
            <a:spAutoFit/>
          </a:bodyPr>
          <a:lstStyle/>
          <a:p>
            <a:r>
              <a:rPr lang="en-IN" sz="1200" dirty="0"/>
              <a:t>Filtering out required data of clients</a:t>
            </a:r>
          </a:p>
        </p:txBody>
      </p:sp>
      <p:sp>
        <p:nvSpPr>
          <p:cNvPr id="57" name="Rectangle 56">
            <a:extLst>
              <a:ext uri="{FF2B5EF4-FFF2-40B4-BE49-F238E27FC236}">
                <a16:creationId xmlns:a16="http://schemas.microsoft.com/office/drawing/2014/main" id="{F9D23F0E-DABE-4F3A-B9BD-DE59C34C0800}"/>
              </a:ext>
            </a:extLst>
          </p:cNvPr>
          <p:cNvSpPr/>
          <p:nvPr/>
        </p:nvSpPr>
        <p:spPr>
          <a:xfrm>
            <a:off x="5044085" y="3898059"/>
            <a:ext cx="2223495" cy="8235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Security</a:t>
            </a:r>
          </a:p>
        </p:txBody>
      </p:sp>
      <p:sp>
        <p:nvSpPr>
          <p:cNvPr id="65" name="TextBox 64">
            <a:extLst>
              <a:ext uri="{FF2B5EF4-FFF2-40B4-BE49-F238E27FC236}">
                <a16:creationId xmlns:a16="http://schemas.microsoft.com/office/drawing/2014/main" id="{D3E23465-4F86-4015-A166-F1C684372245}"/>
              </a:ext>
            </a:extLst>
          </p:cNvPr>
          <p:cNvSpPr txBox="1"/>
          <p:nvPr/>
        </p:nvSpPr>
        <p:spPr>
          <a:xfrm>
            <a:off x="7389341" y="2730575"/>
            <a:ext cx="2334560" cy="276999"/>
          </a:xfrm>
          <a:prstGeom prst="rect">
            <a:avLst/>
          </a:prstGeom>
          <a:noFill/>
        </p:spPr>
        <p:txBody>
          <a:bodyPr wrap="square" rtlCol="0">
            <a:spAutoFit/>
          </a:bodyPr>
          <a:lstStyle/>
          <a:p>
            <a:r>
              <a:rPr lang="en-IN" sz="1200" dirty="0"/>
              <a:t>Displaying potential clients </a:t>
            </a:r>
          </a:p>
        </p:txBody>
      </p:sp>
      <p:cxnSp>
        <p:nvCxnSpPr>
          <p:cNvPr id="13" name="Straight Arrow Connector 12">
            <a:extLst>
              <a:ext uri="{FF2B5EF4-FFF2-40B4-BE49-F238E27FC236}">
                <a16:creationId xmlns:a16="http://schemas.microsoft.com/office/drawing/2014/main" id="{EB1B44AB-0AFE-4E39-9570-BF7C9963E5C7}"/>
              </a:ext>
            </a:extLst>
          </p:cNvPr>
          <p:cNvCxnSpPr>
            <a:endCxn id="21" idx="0"/>
          </p:cNvCxnSpPr>
          <p:nvPr/>
        </p:nvCxnSpPr>
        <p:spPr>
          <a:xfrm flipH="1">
            <a:off x="6160927" y="1494118"/>
            <a:ext cx="9219" cy="1255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0B0500-7634-4904-9810-F4B2076007CB}"/>
              </a:ext>
            </a:extLst>
          </p:cNvPr>
          <p:cNvSpPr txBox="1"/>
          <p:nvPr/>
        </p:nvSpPr>
        <p:spPr>
          <a:xfrm>
            <a:off x="7277770" y="642124"/>
            <a:ext cx="1254566" cy="523220"/>
          </a:xfrm>
          <a:prstGeom prst="rect">
            <a:avLst/>
          </a:prstGeom>
          <a:noFill/>
        </p:spPr>
        <p:txBody>
          <a:bodyPr wrap="square" rtlCol="0">
            <a:spAutoFit/>
          </a:bodyPr>
          <a:lstStyle/>
          <a:p>
            <a:r>
              <a:rPr lang="en-US" sz="1400" dirty="0"/>
              <a:t>MySQL database</a:t>
            </a:r>
            <a:endParaRPr lang="en-IN" sz="1400" dirty="0"/>
          </a:p>
        </p:txBody>
      </p:sp>
      <p:sp>
        <p:nvSpPr>
          <p:cNvPr id="18" name="TextBox 17">
            <a:extLst>
              <a:ext uri="{FF2B5EF4-FFF2-40B4-BE49-F238E27FC236}">
                <a16:creationId xmlns:a16="http://schemas.microsoft.com/office/drawing/2014/main" id="{B043B25F-232D-4D6B-BC74-A155FAD60A1C}"/>
              </a:ext>
            </a:extLst>
          </p:cNvPr>
          <p:cNvSpPr txBox="1"/>
          <p:nvPr/>
        </p:nvSpPr>
        <p:spPr>
          <a:xfrm>
            <a:off x="4621503" y="2026155"/>
            <a:ext cx="1507118" cy="646331"/>
          </a:xfrm>
          <a:prstGeom prst="rect">
            <a:avLst/>
          </a:prstGeom>
          <a:noFill/>
        </p:spPr>
        <p:txBody>
          <a:bodyPr wrap="square" rtlCol="0">
            <a:spAutoFit/>
          </a:bodyPr>
          <a:lstStyle/>
          <a:p>
            <a:r>
              <a:rPr lang="en-US" sz="1200" dirty="0"/>
              <a:t>Hypothetical user information web service</a:t>
            </a:r>
            <a:endParaRPr lang="en-IN" sz="1200" dirty="0"/>
          </a:p>
        </p:txBody>
      </p:sp>
      <p:cxnSp>
        <p:nvCxnSpPr>
          <p:cNvPr id="27" name="Straight Arrow Connector 26">
            <a:extLst>
              <a:ext uri="{FF2B5EF4-FFF2-40B4-BE49-F238E27FC236}">
                <a16:creationId xmlns:a16="http://schemas.microsoft.com/office/drawing/2014/main" id="{0F8D2AB6-A9FB-45C1-A74F-1DE4C5425770}"/>
              </a:ext>
            </a:extLst>
          </p:cNvPr>
          <p:cNvCxnSpPr>
            <a:endCxn id="24" idx="1"/>
          </p:cNvCxnSpPr>
          <p:nvPr/>
        </p:nvCxnSpPr>
        <p:spPr>
          <a:xfrm flipV="1">
            <a:off x="1714713" y="1033938"/>
            <a:ext cx="3329421" cy="1645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47B909-9EA6-44A2-85FD-594F18C7725E}"/>
              </a:ext>
            </a:extLst>
          </p:cNvPr>
          <p:cNvSpPr txBox="1"/>
          <p:nvPr/>
        </p:nvSpPr>
        <p:spPr>
          <a:xfrm>
            <a:off x="2831555" y="2027988"/>
            <a:ext cx="1691130" cy="307777"/>
          </a:xfrm>
          <a:prstGeom prst="rect">
            <a:avLst/>
          </a:prstGeom>
          <a:noFill/>
        </p:spPr>
        <p:txBody>
          <a:bodyPr wrap="square" rtlCol="0">
            <a:spAutoFit/>
          </a:bodyPr>
          <a:lstStyle/>
          <a:p>
            <a:r>
              <a:rPr lang="en-US" sz="1400" dirty="0"/>
              <a:t>PHP &lt;-&gt; MySQL</a:t>
            </a:r>
            <a:endParaRPr lang="en-IN" sz="1400" dirty="0"/>
          </a:p>
        </p:txBody>
      </p:sp>
      <p:cxnSp>
        <p:nvCxnSpPr>
          <p:cNvPr id="33" name="Straight Arrow Connector 32">
            <a:extLst>
              <a:ext uri="{FF2B5EF4-FFF2-40B4-BE49-F238E27FC236}">
                <a16:creationId xmlns:a16="http://schemas.microsoft.com/office/drawing/2014/main" id="{0DE98A36-6BBA-4327-AE5C-93F7A3AF673D}"/>
              </a:ext>
            </a:extLst>
          </p:cNvPr>
          <p:cNvCxnSpPr>
            <a:stCxn id="24" idx="3"/>
            <a:endCxn id="23" idx="1"/>
          </p:cNvCxnSpPr>
          <p:nvPr/>
        </p:nvCxnSpPr>
        <p:spPr>
          <a:xfrm>
            <a:off x="7277818" y="1033938"/>
            <a:ext cx="1091792" cy="465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480820-E190-4245-9A5E-A310936E6984}"/>
              </a:ext>
            </a:extLst>
          </p:cNvPr>
          <p:cNvSpPr txBox="1"/>
          <p:nvPr/>
        </p:nvSpPr>
        <p:spPr>
          <a:xfrm>
            <a:off x="6794565" y="1538823"/>
            <a:ext cx="1661779" cy="954107"/>
          </a:xfrm>
          <a:prstGeom prst="rect">
            <a:avLst/>
          </a:prstGeom>
          <a:noFill/>
        </p:spPr>
        <p:txBody>
          <a:bodyPr wrap="square" rtlCol="0">
            <a:spAutoFit/>
          </a:bodyPr>
          <a:lstStyle/>
          <a:p>
            <a:r>
              <a:rPr lang="en-US" sz="1400" dirty="0"/>
              <a:t>Training data to be fed- reinforcement learning</a:t>
            </a:r>
            <a:endParaRPr lang="en-IN" sz="1400" dirty="0"/>
          </a:p>
        </p:txBody>
      </p:sp>
      <p:sp>
        <p:nvSpPr>
          <p:cNvPr id="45" name="TextBox 44">
            <a:extLst>
              <a:ext uri="{FF2B5EF4-FFF2-40B4-BE49-F238E27FC236}">
                <a16:creationId xmlns:a16="http://schemas.microsoft.com/office/drawing/2014/main" id="{BD0349BE-516C-47A3-8546-20C7A1F3A4AB}"/>
              </a:ext>
            </a:extLst>
          </p:cNvPr>
          <p:cNvSpPr txBox="1"/>
          <p:nvPr/>
        </p:nvSpPr>
        <p:spPr>
          <a:xfrm>
            <a:off x="1108119" y="1833424"/>
            <a:ext cx="1691130" cy="523220"/>
          </a:xfrm>
          <a:prstGeom prst="rect">
            <a:avLst/>
          </a:prstGeom>
          <a:noFill/>
        </p:spPr>
        <p:txBody>
          <a:bodyPr wrap="square" rtlCol="0">
            <a:spAutoFit/>
          </a:bodyPr>
          <a:lstStyle/>
          <a:p>
            <a:r>
              <a:rPr lang="en-US" sz="1400" dirty="0"/>
              <a:t>Filters to be fed as data as well</a:t>
            </a:r>
            <a:endParaRPr lang="en-IN" sz="1400" dirty="0"/>
          </a:p>
        </p:txBody>
      </p:sp>
      <p:cxnSp>
        <p:nvCxnSpPr>
          <p:cNvPr id="37" name="Straight Arrow Connector 36">
            <a:extLst>
              <a:ext uri="{FF2B5EF4-FFF2-40B4-BE49-F238E27FC236}">
                <a16:creationId xmlns:a16="http://schemas.microsoft.com/office/drawing/2014/main" id="{F111F9E7-806F-40A9-8DE5-C4D41FE7ECDE}"/>
              </a:ext>
            </a:extLst>
          </p:cNvPr>
          <p:cNvCxnSpPr>
            <a:stCxn id="23" idx="2"/>
            <a:endCxn id="22" idx="0"/>
          </p:cNvCxnSpPr>
          <p:nvPr/>
        </p:nvCxnSpPr>
        <p:spPr>
          <a:xfrm>
            <a:off x="9463182" y="1956501"/>
            <a:ext cx="1294423" cy="748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EE61039-C824-4281-92B7-1D345E43183D}"/>
              </a:ext>
            </a:extLst>
          </p:cNvPr>
          <p:cNvSpPr txBox="1"/>
          <p:nvPr/>
        </p:nvSpPr>
        <p:spPr>
          <a:xfrm>
            <a:off x="10577430" y="1525611"/>
            <a:ext cx="1756990" cy="1169551"/>
          </a:xfrm>
          <a:prstGeom prst="rect">
            <a:avLst/>
          </a:prstGeom>
          <a:noFill/>
        </p:spPr>
        <p:txBody>
          <a:bodyPr wrap="square" rtlCol="0">
            <a:spAutoFit/>
          </a:bodyPr>
          <a:lstStyle/>
          <a:p>
            <a:r>
              <a:rPr lang="en-US" sz="1400" dirty="0"/>
              <a:t>Generates/ suggests possible candidates for a company and vice-versa</a:t>
            </a:r>
            <a:endParaRPr lang="en-IN" sz="1400" dirty="0"/>
          </a:p>
        </p:txBody>
      </p:sp>
      <p:sp>
        <p:nvSpPr>
          <p:cNvPr id="41" name="Rectangle 40">
            <a:extLst>
              <a:ext uri="{FF2B5EF4-FFF2-40B4-BE49-F238E27FC236}">
                <a16:creationId xmlns:a16="http://schemas.microsoft.com/office/drawing/2014/main" id="{B8B9AFB2-FF3A-45C7-9804-A539D34F4825}"/>
              </a:ext>
            </a:extLst>
          </p:cNvPr>
          <p:cNvSpPr/>
          <p:nvPr/>
        </p:nvSpPr>
        <p:spPr>
          <a:xfrm>
            <a:off x="-710" y="57244"/>
            <a:ext cx="3726628" cy="7899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i="1" dirty="0">
                <a:ln w="0"/>
                <a:solidFill>
                  <a:schemeClr val="tx1"/>
                </a:solidFill>
                <a:effectLst>
                  <a:outerShdw blurRad="38100" dist="19050" dir="2700000" algn="tl" rotWithShape="0">
                    <a:schemeClr val="dk1">
                      <a:alpha val="40000"/>
                    </a:schemeClr>
                  </a:outerShdw>
                </a:effectLst>
              </a:rPr>
              <a:t>Functional Block Diagram</a:t>
            </a:r>
            <a:endParaRPr lang="en-IN" sz="2200" b="1" i="1" dirty="0"/>
          </a:p>
        </p:txBody>
      </p:sp>
      <p:cxnSp>
        <p:nvCxnSpPr>
          <p:cNvPr id="43" name="Straight Arrow Connector 42">
            <a:extLst>
              <a:ext uri="{FF2B5EF4-FFF2-40B4-BE49-F238E27FC236}">
                <a16:creationId xmlns:a16="http://schemas.microsoft.com/office/drawing/2014/main" id="{E67B4D81-39EB-4917-9936-5D54461DFACF}"/>
              </a:ext>
            </a:extLst>
          </p:cNvPr>
          <p:cNvCxnSpPr>
            <a:stCxn id="21" idx="2"/>
            <a:endCxn id="57" idx="0"/>
          </p:cNvCxnSpPr>
          <p:nvPr/>
        </p:nvCxnSpPr>
        <p:spPr>
          <a:xfrm flipH="1">
            <a:off x="6155833" y="3563019"/>
            <a:ext cx="5094" cy="33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F4C133A-A7FD-4B5B-8940-1FE36CEFE17B}"/>
              </a:ext>
            </a:extLst>
          </p:cNvPr>
          <p:cNvCxnSpPr>
            <a:stCxn id="57" idx="3"/>
            <a:endCxn id="22" idx="2"/>
          </p:cNvCxnSpPr>
          <p:nvPr/>
        </p:nvCxnSpPr>
        <p:spPr>
          <a:xfrm flipV="1">
            <a:off x="7267580" y="3607323"/>
            <a:ext cx="3490025" cy="7025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81B320F-F4E0-4FDE-A7E2-2A8240C321A9}"/>
              </a:ext>
            </a:extLst>
          </p:cNvPr>
          <p:cNvSpPr/>
          <p:nvPr/>
        </p:nvSpPr>
        <p:spPr>
          <a:xfrm>
            <a:off x="2347380" y="4927366"/>
            <a:ext cx="2223495" cy="8235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a:t>
            </a:r>
            <a:r>
              <a:rPr lang="en-IN" b="1" dirty="0">
                <a:solidFill>
                  <a:schemeClr val="tx1"/>
                </a:solidFill>
              </a:rPr>
              <a:t>ser traffic minimization</a:t>
            </a:r>
          </a:p>
        </p:txBody>
      </p:sp>
      <p:cxnSp>
        <p:nvCxnSpPr>
          <p:cNvPr id="61" name="Straight Arrow Connector 60">
            <a:extLst>
              <a:ext uri="{FF2B5EF4-FFF2-40B4-BE49-F238E27FC236}">
                <a16:creationId xmlns:a16="http://schemas.microsoft.com/office/drawing/2014/main" id="{BA8A32E0-502D-47DE-9650-3F109475FF1C}"/>
              </a:ext>
            </a:extLst>
          </p:cNvPr>
          <p:cNvCxnSpPr>
            <a:endCxn id="55" idx="0"/>
          </p:cNvCxnSpPr>
          <p:nvPr/>
        </p:nvCxnSpPr>
        <p:spPr>
          <a:xfrm>
            <a:off x="1549317" y="3498077"/>
            <a:ext cx="1909811" cy="1429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23EDF89-7C14-40D8-B981-9D3B4A091738}"/>
              </a:ext>
            </a:extLst>
          </p:cNvPr>
          <p:cNvSpPr txBox="1"/>
          <p:nvPr/>
        </p:nvSpPr>
        <p:spPr>
          <a:xfrm>
            <a:off x="2834923" y="3359923"/>
            <a:ext cx="2125135" cy="1169551"/>
          </a:xfrm>
          <a:prstGeom prst="rect">
            <a:avLst/>
          </a:prstGeom>
          <a:noFill/>
        </p:spPr>
        <p:txBody>
          <a:bodyPr wrap="square" rtlCol="0">
            <a:spAutoFit/>
          </a:bodyPr>
          <a:lstStyle/>
          <a:p>
            <a:r>
              <a:rPr lang="en-US" sz="1400" dirty="0"/>
              <a:t>CSS minification services</a:t>
            </a:r>
          </a:p>
          <a:p>
            <a:r>
              <a:rPr lang="en-IN" sz="1400" dirty="0"/>
              <a:t>Using Tableau to visualize user traffic with filters of date etc.</a:t>
            </a:r>
          </a:p>
        </p:txBody>
      </p:sp>
      <p:cxnSp>
        <p:nvCxnSpPr>
          <p:cNvPr id="68" name="Connector: Elbow 67">
            <a:extLst>
              <a:ext uri="{FF2B5EF4-FFF2-40B4-BE49-F238E27FC236}">
                <a16:creationId xmlns:a16="http://schemas.microsoft.com/office/drawing/2014/main" id="{5FAAC735-7474-49DA-A302-2187B9694831}"/>
              </a:ext>
            </a:extLst>
          </p:cNvPr>
          <p:cNvCxnSpPr>
            <a:stCxn id="55" idx="3"/>
            <a:endCxn id="22" idx="3"/>
          </p:cNvCxnSpPr>
          <p:nvPr/>
        </p:nvCxnSpPr>
        <p:spPr>
          <a:xfrm flipV="1">
            <a:off x="4570875" y="3156131"/>
            <a:ext cx="6940289" cy="2183031"/>
          </a:xfrm>
          <a:prstGeom prst="bentConnector3">
            <a:avLst>
              <a:gd name="adj1" fmla="val 103294"/>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E39C823-F830-4C3F-A0C3-6972CD315ED5}"/>
              </a:ext>
            </a:extLst>
          </p:cNvPr>
          <p:cNvSpPr txBox="1"/>
          <p:nvPr/>
        </p:nvSpPr>
        <p:spPr>
          <a:xfrm>
            <a:off x="4745091" y="5466785"/>
            <a:ext cx="5124289" cy="338554"/>
          </a:xfrm>
          <a:prstGeom prst="rect">
            <a:avLst/>
          </a:prstGeom>
          <a:noFill/>
        </p:spPr>
        <p:txBody>
          <a:bodyPr wrap="square" rtlCol="0">
            <a:spAutoFit/>
          </a:bodyPr>
          <a:lstStyle/>
          <a:p>
            <a:r>
              <a:rPr lang="en-US" sz="1600" dirty="0"/>
              <a:t>To improve response time and server dependencies </a:t>
            </a:r>
            <a:endParaRPr lang="en-IN" sz="1600" dirty="0"/>
          </a:p>
        </p:txBody>
      </p:sp>
    </p:spTree>
    <p:extLst>
      <p:ext uri="{BB962C8B-B14F-4D97-AF65-F5344CB8AC3E}">
        <p14:creationId xmlns:p14="http://schemas.microsoft.com/office/powerpoint/2010/main" val="2698622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F5D4-B64A-4A93-A50C-D368E1D90CDF}"/>
              </a:ext>
            </a:extLst>
          </p:cNvPr>
          <p:cNvSpPr>
            <a:spLocks noGrp="1"/>
          </p:cNvSpPr>
          <p:nvPr>
            <p:ph type="ctrTitle"/>
          </p:nvPr>
        </p:nvSpPr>
        <p:spPr>
          <a:xfrm>
            <a:off x="1524000" y="495924"/>
            <a:ext cx="9144000" cy="1013898"/>
          </a:xfrm>
        </p:spPr>
        <p:txBody>
          <a:bodyPr/>
          <a:lstStyle/>
          <a:p>
            <a:r>
              <a:rPr lang="en-IN" dirty="0"/>
              <a:t>Rough Business Model</a:t>
            </a:r>
          </a:p>
        </p:txBody>
      </p:sp>
      <p:pic>
        <p:nvPicPr>
          <p:cNvPr id="9" name="Picture 8">
            <a:extLst>
              <a:ext uri="{FF2B5EF4-FFF2-40B4-BE49-F238E27FC236}">
                <a16:creationId xmlns:a16="http://schemas.microsoft.com/office/drawing/2014/main" id="{ECF2D7B4-1B36-46C7-9057-63E8B01616DA}"/>
              </a:ext>
            </a:extLst>
          </p:cNvPr>
          <p:cNvPicPr>
            <a:picLocks noChangeAspect="1"/>
          </p:cNvPicPr>
          <p:nvPr/>
        </p:nvPicPr>
        <p:blipFill>
          <a:blip r:embed="rId3"/>
          <a:stretch>
            <a:fillRect/>
          </a:stretch>
        </p:blipFill>
        <p:spPr>
          <a:xfrm>
            <a:off x="839971" y="1509822"/>
            <a:ext cx="10653823" cy="4761875"/>
          </a:xfrm>
          <a:prstGeom prst="rect">
            <a:avLst/>
          </a:prstGeom>
        </p:spPr>
      </p:pic>
    </p:spTree>
    <p:extLst>
      <p:ext uri="{BB962C8B-B14F-4D97-AF65-F5344CB8AC3E}">
        <p14:creationId xmlns:p14="http://schemas.microsoft.com/office/powerpoint/2010/main" val="1965850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E368-4C67-4245-89E3-9E34B397EB17}"/>
              </a:ext>
            </a:extLst>
          </p:cNvPr>
          <p:cNvSpPr>
            <a:spLocks noGrp="1"/>
          </p:cNvSpPr>
          <p:nvPr>
            <p:ph type="ctrTitle"/>
          </p:nvPr>
        </p:nvSpPr>
        <p:spPr>
          <a:xfrm>
            <a:off x="1524000" y="359304"/>
            <a:ext cx="9144000" cy="1240896"/>
          </a:xfrm>
        </p:spPr>
        <p:txBody>
          <a:bodyPr/>
          <a:lstStyle/>
          <a:p>
            <a:r>
              <a:rPr lang="en-IN" dirty="0"/>
              <a:t>Competitive Analysis </a:t>
            </a:r>
          </a:p>
        </p:txBody>
      </p:sp>
      <p:sp>
        <p:nvSpPr>
          <p:cNvPr id="3" name="Subtitle 2">
            <a:extLst>
              <a:ext uri="{FF2B5EF4-FFF2-40B4-BE49-F238E27FC236}">
                <a16:creationId xmlns:a16="http://schemas.microsoft.com/office/drawing/2014/main" id="{F7A8C44B-5761-4A4F-9E3F-B23D471D5403}"/>
              </a:ext>
            </a:extLst>
          </p:cNvPr>
          <p:cNvSpPr>
            <a:spLocks noGrp="1"/>
          </p:cNvSpPr>
          <p:nvPr>
            <p:ph type="subTitle" idx="1"/>
          </p:nvPr>
        </p:nvSpPr>
        <p:spPr>
          <a:xfrm>
            <a:off x="694268" y="1633004"/>
            <a:ext cx="4978400" cy="2244729"/>
          </a:xfrm>
        </p:spPr>
        <p:txBody>
          <a:bodyPr/>
          <a:lstStyle/>
          <a:p>
            <a:r>
              <a:rPr lang="en-IN" dirty="0"/>
              <a:t>Direct competitors</a:t>
            </a:r>
          </a:p>
          <a:p>
            <a:pPr marL="457200" indent="-457200">
              <a:buAutoNum type="arabicPeriod"/>
            </a:pPr>
            <a:r>
              <a:rPr lang="en-IN" dirty="0"/>
              <a:t>LinkedIn</a:t>
            </a:r>
          </a:p>
          <a:p>
            <a:pPr marL="457200" indent="-457200">
              <a:buAutoNum type="arabicPeriod"/>
            </a:pPr>
            <a:r>
              <a:rPr lang="en-IN" dirty="0"/>
              <a:t>Recruit (Japan)</a:t>
            </a:r>
          </a:p>
          <a:p>
            <a:pPr marL="457200" indent="-457200">
              <a:buAutoNum type="arabicPeriod"/>
            </a:pPr>
            <a:r>
              <a:rPr lang="en-IN" dirty="0"/>
              <a:t>Naukri.com (India) etc.</a:t>
            </a:r>
          </a:p>
        </p:txBody>
      </p:sp>
      <p:sp>
        <p:nvSpPr>
          <p:cNvPr id="4" name="TextBox 3">
            <a:extLst>
              <a:ext uri="{FF2B5EF4-FFF2-40B4-BE49-F238E27FC236}">
                <a16:creationId xmlns:a16="http://schemas.microsoft.com/office/drawing/2014/main" id="{41B1830E-37D8-4AB6-B47F-55B18F1C700B}"/>
              </a:ext>
            </a:extLst>
          </p:cNvPr>
          <p:cNvSpPr txBox="1"/>
          <p:nvPr/>
        </p:nvSpPr>
        <p:spPr>
          <a:xfrm>
            <a:off x="5494868" y="1612370"/>
            <a:ext cx="6087532" cy="2482924"/>
          </a:xfrm>
          <a:prstGeom prst="rect">
            <a:avLst/>
          </a:prstGeom>
          <a:noFill/>
        </p:spPr>
        <p:txBody>
          <a:bodyPr wrap="square" rtlCol="0">
            <a:spAutoFit/>
          </a:bodyPr>
          <a:lstStyle/>
          <a:p>
            <a:pPr algn="ctr">
              <a:lnSpc>
                <a:spcPct val="110000"/>
              </a:lnSpc>
              <a:spcBef>
                <a:spcPts val="1000"/>
              </a:spcBef>
              <a:buClr>
                <a:schemeClr val="tx2">
                  <a:lumMod val="10000"/>
                  <a:lumOff val="90000"/>
                </a:schemeClr>
              </a:buClr>
              <a:buSzPct val="80000"/>
            </a:pPr>
            <a:r>
              <a:rPr lang="en-IN" sz="2400" dirty="0">
                <a:solidFill>
                  <a:schemeClr val="tx2">
                    <a:alpha val="70000"/>
                  </a:schemeClr>
                </a:solidFill>
              </a:rPr>
              <a:t>Indirect competitors</a:t>
            </a:r>
          </a:p>
          <a:p>
            <a:pPr marL="457200" indent="-457200" algn="ctr">
              <a:lnSpc>
                <a:spcPct val="110000"/>
              </a:lnSpc>
              <a:spcBef>
                <a:spcPts val="1000"/>
              </a:spcBef>
              <a:buClr>
                <a:schemeClr val="tx2">
                  <a:lumMod val="10000"/>
                  <a:lumOff val="90000"/>
                </a:schemeClr>
              </a:buClr>
              <a:buSzPct val="80000"/>
              <a:buFont typeface="Wingdings" panose="05000000000000000000" pitchFamily="2" charset="2"/>
              <a:buAutoNum type="arabicPeriod"/>
            </a:pPr>
            <a:r>
              <a:rPr lang="en-IN" sz="2400" dirty="0">
                <a:solidFill>
                  <a:schemeClr val="tx2">
                    <a:alpha val="70000"/>
                  </a:schemeClr>
                </a:solidFill>
              </a:rPr>
              <a:t>1. On-campus recruiting for universities</a:t>
            </a:r>
          </a:p>
          <a:p>
            <a:pPr marL="457200" indent="-457200" algn="ctr">
              <a:lnSpc>
                <a:spcPct val="110000"/>
              </a:lnSpc>
              <a:spcBef>
                <a:spcPts val="1000"/>
              </a:spcBef>
              <a:buClr>
                <a:schemeClr val="tx2">
                  <a:lumMod val="10000"/>
                  <a:lumOff val="90000"/>
                </a:schemeClr>
              </a:buClr>
              <a:buSzPct val="80000"/>
              <a:buFont typeface="Wingdings" panose="05000000000000000000" pitchFamily="2" charset="2"/>
              <a:buAutoNum type="arabicPeriod"/>
            </a:pPr>
            <a:r>
              <a:rPr lang="en-IN" sz="2400" dirty="0">
                <a:solidFill>
                  <a:schemeClr val="tx2">
                    <a:alpha val="70000"/>
                  </a:schemeClr>
                </a:solidFill>
              </a:rPr>
              <a:t>2. Global fares etc.</a:t>
            </a:r>
          </a:p>
          <a:p>
            <a:pPr algn="ctr">
              <a:lnSpc>
                <a:spcPct val="110000"/>
              </a:lnSpc>
              <a:spcBef>
                <a:spcPts val="1000"/>
              </a:spcBef>
              <a:buClr>
                <a:schemeClr val="tx2">
                  <a:lumMod val="10000"/>
                  <a:lumOff val="90000"/>
                </a:schemeClr>
              </a:buClr>
              <a:buSzPct val="80000"/>
            </a:pPr>
            <a:endParaRPr lang="en-IN" sz="2400" dirty="0">
              <a:solidFill>
                <a:schemeClr val="tx2">
                  <a:alpha val="70000"/>
                </a:schemeClr>
              </a:solidFill>
            </a:endParaRPr>
          </a:p>
        </p:txBody>
      </p:sp>
      <p:sp>
        <p:nvSpPr>
          <p:cNvPr id="5" name="TextBox 4">
            <a:extLst>
              <a:ext uri="{FF2B5EF4-FFF2-40B4-BE49-F238E27FC236}">
                <a16:creationId xmlns:a16="http://schemas.microsoft.com/office/drawing/2014/main" id="{F27AA570-7624-4D17-9165-2C4681B14D71}"/>
              </a:ext>
            </a:extLst>
          </p:cNvPr>
          <p:cNvSpPr txBox="1"/>
          <p:nvPr/>
        </p:nvSpPr>
        <p:spPr>
          <a:xfrm>
            <a:off x="541871" y="3826814"/>
            <a:ext cx="10888134" cy="369332"/>
          </a:xfrm>
          <a:prstGeom prst="rect">
            <a:avLst/>
          </a:prstGeom>
          <a:noFill/>
        </p:spPr>
        <p:txBody>
          <a:bodyPr wrap="square" rtlCol="0">
            <a:spAutoFit/>
          </a:bodyPr>
          <a:lstStyle/>
          <a:p>
            <a:r>
              <a:rPr lang="en-IN" b="1" dirty="0"/>
              <a:t>How are we different?  (a RESTful web service)</a:t>
            </a:r>
          </a:p>
        </p:txBody>
      </p:sp>
      <p:pic>
        <p:nvPicPr>
          <p:cNvPr id="6" name="Picture 5">
            <a:extLst>
              <a:ext uri="{FF2B5EF4-FFF2-40B4-BE49-F238E27FC236}">
                <a16:creationId xmlns:a16="http://schemas.microsoft.com/office/drawing/2014/main" id="{F2A59F9E-C952-47EF-A40E-730818B9D22A}"/>
              </a:ext>
            </a:extLst>
          </p:cNvPr>
          <p:cNvPicPr>
            <a:picLocks noChangeAspect="1"/>
          </p:cNvPicPr>
          <p:nvPr/>
        </p:nvPicPr>
        <p:blipFill>
          <a:blip r:embed="rId3"/>
          <a:stretch>
            <a:fillRect/>
          </a:stretch>
        </p:blipFill>
        <p:spPr>
          <a:xfrm>
            <a:off x="8669866" y="4107464"/>
            <a:ext cx="2912533" cy="2131893"/>
          </a:xfrm>
          <a:prstGeom prst="rect">
            <a:avLst/>
          </a:prstGeom>
        </p:spPr>
      </p:pic>
      <p:sp>
        <p:nvSpPr>
          <p:cNvPr id="9" name="TextBox 8">
            <a:extLst>
              <a:ext uri="{FF2B5EF4-FFF2-40B4-BE49-F238E27FC236}">
                <a16:creationId xmlns:a16="http://schemas.microsoft.com/office/drawing/2014/main" id="{19D804D9-1B0A-406D-B933-0B2DE184B88E}"/>
              </a:ext>
            </a:extLst>
          </p:cNvPr>
          <p:cNvSpPr txBox="1"/>
          <p:nvPr/>
        </p:nvSpPr>
        <p:spPr>
          <a:xfrm>
            <a:off x="440267" y="4196146"/>
            <a:ext cx="8077200" cy="2031325"/>
          </a:xfrm>
          <a:prstGeom prst="rect">
            <a:avLst/>
          </a:prstGeom>
          <a:noFill/>
        </p:spPr>
        <p:txBody>
          <a:bodyPr wrap="square" rtlCol="0">
            <a:spAutoFit/>
          </a:bodyPr>
          <a:lstStyle/>
          <a:p>
            <a:pPr algn="just"/>
            <a:r>
              <a:rPr lang="en-IN" dirty="0"/>
              <a:t>To ensure the confidentiality between the client and the server site and the integrity of the communicated data, we use </a:t>
            </a:r>
            <a:r>
              <a:rPr lang="en-IN" b="1" dirty="0"/>
              <a:t>digital handshakes </a:t>
            </a:r>
            <a:r>
              <a:rPr lang="en-IN" dirty="0"/>
              <a:t>as a protocol in our web security. The digital handshake involves three phrases with one or more messages exchanged between the client side and the server side. There is another form of handshake which is SSL/TSL which is a negotiation between two parties in the network such as the browser and the web server which helps in establishing the details between the connection.</a:t>
            </a:r>
          </a:p>
        </p:txBody>
      </p:sp>
    </p:spTree>
    <p:extLst>
      <p:ext uri="{BB962C8B-B14F-4D97-AF65-F5344CB8AC3E}">
        <p14:creationId xmlns:p14="http://schemas.microsoft.com/office/powerpoint/2010/main" val="354286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6FACF0-CE4E-4253-8BFA-C54EA4A4BB9B}"/>
              </a:ext>
            </a:extLst>
          </p:cNvPr>
          <p:cNvSpPr txBox="1"/>
          <p:nvPr/>
        </p:nvSpPr>
        <p:spPr>
          <a:xfrm>
            <a:off x="514350" y="537210"/>
            <a:ext cx="8686800" cy="646331"/>
          </a:xfrm>
          <a:prstGeom prst="rect">
            <a:avLst/>
          </a:prstGeom>
          <a:noFill/>
        </p:spPr>
        <p:txBody>
          <a:bodyPr wrap="square" rtlCol="0">
            <a:spAutoFit/>
          </a:bodyPr>
          <a:lstStyle/>
          <a:p>
            <a:r>
              <a:rPr lang="en-IN" b="1" dirty="0"/>
              <a:t>Unique Feature (Different from other companies)</a:t>
            </a:r>
          </a:p>
          <a:p>
            <a:r>
              <a:rPr lang="en-IN" dirty="0"/>
              <a:t>Resume translation with Google translator and crowdsourcing</a:t>
            </a:r>
          </a:p>
        </p:txBody>
      </p:sp>
      <p:pic>
        <p:nvPicPr>
          <p:cNvPr id="6" name="Picture 5">
            <a:extLst>
              <a:ext uri="{FF2B5EF4-FFF2-40B4-BE49-F238E27FC236}">
                <a16:creationId xmlns:a16="http://schemas.microsoft.com/office/drawing/2014/main" id="{2EE51707-A1E1-4277-83C4-ECD6BE35733F}"/>
              </a:ext>
            </a:extLst>
          </p:cNvPr>
          <p:cNvPicPr>
            <a:picLocks noChangeAspect="1"/>
          </p:cNvPicPr>
          <p:nvPr/>
        </p:nvPicPr>
        <p:blipFill>
          <a:blip r:embed="rId3"/>
          <a:stretch>
            <a:fillRect/>
          </a:stretch>
        </p:blipFill>
        <p:spPr>
          <a:xfrm>
            <a:off x="8504193" y="537210"/>
            <a:ext cx="3173458" cy="1783080"/>
          </a:xfrm>
          <a:prstGeom prst="rect">
            <a:avLst/>
          </a:prstGeom>
        </p:spPr>
      </p:pic>
      <p:pic>
        <p:nvPicPr>
          <p:cNvPr id="8" name="Picture 7">
            <a:extLst>
              <a:ext uri="{FF2B5EF4-FFF2-40B4-BE49-F238E27FC236}">
                <a16:creationId xmlns:a16="http://schemas.microsoft.com/office/drawing/2014/main" id="{91A8C081-0D69-4CAC-9DA1-80B5D4CF1999}"/>
              </a:ext>
            </a:extLst>
          </p:cNvPr>
          <p:cNvPicPr>
            <a:picLocks noChangeAspect="1"/>
          </p:cNvPicPr>
          <p:nvPr/>
        </p:nvPicPr>
        <p:blipFill>
          <a:blip r:embed="rId4"/>
          <a:stretch>
            <a:fillRect/>
          </a:stretch>
        </p:blipFill>
        <p:spPr>
          <a:xfrm>
            <a:off x="754380" y="1314450"/>
            <a:ext cx="2847975" cy="2472560"/>
          </a:xfrm>
          <a:prstGeom prst="rect">
            <a:avLst/>
          </a:prstGeom>
        </p:spPr>
      </p:pic>
      <p:pic>
        <p:nvPicPr>
          <p:cNvPr id="9" name="Picture 8">
            <a:extLst>
              <a:ext uri="{FF2B5EF4-FFF2-40B4-BE49-F238E27FC236}">
                <a16:creationId xmlns:a16="http://schemas.microsoft.com/office/drawing/2014/main" id="{35FCF33D-4433-4F70-90AA-4ED3E0BFA57D}"/>
              </a:ext>
            </a:extLst>
          </p:cNvPr>
          <p:cNvPicPr>
            <a:picLocks noChangeAspect="1"/>
          </p:cNvPicPr>
          <p:nvPr/>
        </p:nvPicPr>
        <p:blipFill>
          <a:blip r:embed="rId4"/>
          <a:stretch>
            <a:fillRect/>
          </a:stretch>
        </p:blipFill>
        <p:spPr>
          <a:xfrm>
            <a:off x="4690110" y="1314450"/>
            <a:ext cx="2956560" cy="2472560"/>
          </a:xfrm>
          <a:prstGeom prst="rect">
            <a:avLst/>
          </a:prstGeom>
        </p:spPr>
      </p:pic>
      <p:cxnSp>
        <p:nvCxnSpPr>
          <p:cNvPr id="11" name="Straight Arrow Connector 10">
            <a:extLst>
              <a:ext uri="{FF2B5EF4-FFF2-40B4-BE49-F238E27FC236}">
                <a16:creationId xmlns:a16="http://schemas.microsoft.com/office/drawing/2014/main" id="{D937BB8D-9DAA-4280-B8AE-517299C48679}"/>
              </a:ext>
            </a:extLst>
          </p:cNvPr>
          <p:cNvCxnSpPr>
            <a:stCxn id="8" idx="3"/>
            <a:endCxn id="9" idx="1"/>
          </p:cNvCxnSpPr>
          <p:nvPr/>
        </p:nvCxnSpPr>
        <p:spPr>
          <a:xfrm>
            <a:off x="3602355" y="2550730"/>
            <a:ext cx="1087755"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53B0A6-2691-45E9-982C-48D63CC4AE8C}"/>
              </a:ext>
            </a:extLst>
          </p:cNvPr>
          <p:cNvSpPr txBox="1"/>
          <p:nvPr/>
        </p:nvSpPr>
        <p:spPr>
          <a:xfrm>
            <a:off x="4963477" y="1336863"/>
            <a:ext cx="1040130" cy="323165"/>
          </a:xfrm>
          <a:prstGeom prst="rect">
            <a:avLst/>
          </a:prstGeom>
          <a:solidFill>
            <a:srgbClr val="FDFDFD"/>
          </a:solidFill>
        </p:spPr>
        <p:txBody>
          <a:bodyPr wrap="square" rtlCol="0">
            <a:spAutoFit/>
          </a:bodyPr>
          <a:lstStyle/>
          <a:p>
            <a:r>
              <a:rPr lang="ja-JP" altLang="en-US" sz="1500" b="1" dirty="0"/>
              <a:t>スキル</a:t>
            </a:r>
            <a:endParaRPr lang="en-IN" sz="1500" b="1" dirty="0"/>
          </a:p>
        </p:txBody>
      </p:sp>
      <p:sp>
        <p:nvSpPr>
          <p:cNvPr id="13" name="TextBox 12">
            <a:extLst>
              <a:ext uri="{FF2B5EF4-FFF2-40B4-BE49-F238E27FC236}">
                <a16:creationId xmlns:a16="http://schemas.microsoft.com/office/drawing/2014/main" id="{0D153E1F-AE38-40AF-A661-5BF9AC0431C5}"/>
              </a:ext>
            </a:extLst>
          </p:cNvPr>
          <p:cNvSpPr txBox="1"/>
          <p:nvPr/>
        </p:nvSpPr>
        <p:spPr>
          <a:xfrm>
            <a:off x="4852510" y="2994055"/>
            <a:ext cx="1444943" cy="276999"/>
          </a:xfrm>
          <a:prstGeom prst="rect">
            <a:avLst/>
          </a:prstGeom>
          <a:solidFill>
            <a:srgbClr val="FDFDFD"/>
          </a:solidFill>
        </p:spPr>
        <p:txBody>
          <a:bodyPr wrap="square" rtlCol="0">
            <a:spAutoFit/>
          </a:bodyPr>
          <a:lstStyle/>
          <a:p>
            <a:r>
              <a:rPr lang="ja-JP" altLang="en-US" sz="1200" b="1" dirty="0"/>
              <a:t>フランス語</a:t>
            </a:r>
            <a:endParaRPr lang="en-IN" sz="1200" b="1" dirty="0"/>
          </a:p>
        </p:txBody>
      </p:sp>
      <p:sp>
        <p:nvSpPr>
          <p:cNvPr id="14" name="TextBox 13">
            <a:extLst>
              <a:ext uri="{FF2B5EF4-FFF2-40B4-BE49-F238E27FC236}">
                <a16:creationId xmlns:a16="http://schemas.microsoft.com/office/drawing/2014/main" id="{53CE6C05-B8C4-43BB-AAF2-B8EDE75C4E73}"/>
              </a:ext>
            </a:extLst>
          </p:cNvPr>
          <p:cNvSpPr txBox="1"/>
          <p:nvPr/>
        </p:nvSpPr>
        <p:spPr>
          <a:xfrm>
            <a:off x="4857750" y="2648476"/>
            <a:ext cx="1463040" cy="276999"/>
          </a:xfrm>
          <a:prstGeom prst="rect">
            <a:avLst/>
          </a:prstGeom>
          <a:solidFill>
            <a:srgbClr val="FDFDFD"/>
          </a:solidFill>
        </p:spPr>
        <p:txBody>
          <a:bodyPr wrap="square" rtlCol="0">
            <a:spAutoFit/>
          </a:bodyPr>
          <a:lstStyle/>
          <a:p>
            <a:r>
              <a:rPr lang="ja-JP" altLang="en-US" sz="1200" b="1" dirty="0"/>
              <a:t>スペイン語</a:t>
            </a:r>
            <a:endParaRPr lang="en-IN" sz="1200" b="1" dirty="0"/>
          </a:p>
        </p:txBody>
      </p:sp>
      <p:sp>
        <p:nvSpPr>
          <p:cNvPr id="15" name="TextBox 14">
            <a:extLst>
              <a:ext uri="{FF2B5EF4-FFF2-40B4-BE49-F238E27FC236}">
                <a16:creationId xmlns:a16="http://schemas.microsoft.com/office/drawing/2014/main" id="{0B2760C3-2157-4BFF-8B0B-21D791F91FFA}"/>
              </a:ext>
            </a:extLst>
          </p:cNvPr>
          <p:cNvSpPr txBox="1"/>
          <p:nvPr/>
        </p:nvSpPr>
        <p:spPr>
          <a:xfrm>
            <a:off x="4963477" y="2131169"/>
            <a:ext cx="1631633" cy="323165"/>
          </a:xfrm>
          <a:prstGeom prst="rect">
            <a:avLst/>
          </a:prstGeom>
          <a:solidFill>
            <a:srgbClr val="FDFDFD"/>
          </a:solidFill>
        </p:spPr>
        <p:txBody>
          <a:bodyPr wrap="square" rtlCol="0">
            <a:spAutoFit/>
          </a:bodyPr>
          <a:lstStyle/>
          <a:p>
            <a:r>
              <a:rPr lang="ja-JP" altLang="en-US" sz="1500" b="1" dirty="0"/>
              <a:t>言語能力</a:t>
            </a:r>
            <a:endParaRPr lang="en-IN" sz="1500" b="1" dirty="0"/>
          </a:p>
        </p:txBody>
      </p:sp>
      <p:sp>
        <p:nvSpPr>
          <p:cNvPr id="17" name="TextBox 16">
            <a:extLst>
              <a:ext uri="{FF2B5EF4-FFF2-40B4-BE49-F238E27FC236}">
                <a16:creationId xmlns:a16="http://schemas.microsoft.com/office/drawing/2014/main" id="{BD64D17E-E601-4AAA-9B51-6A941F56CF1D}"/>
              </a:ext>
            </a:extLst>
          </p:cNvPr>
          <p:cNvSpPr txBox="1"/>
          <p:nvPr/>
        </p:nvSpPr>
        <p:spPr>
          <a:xfrm>
            <a:off x="4857750" y="3429000"/>
            <a:ext cx="1040130" cy="276999"/>
          </a:xfrm>
          <a:prstGeom prst="rect">
            <a:avLst/>
          </a:prstGeom>
          <a:solidFill>
            <a:srgbClr val="FDFDFD"/>
          </a:solidFill>
        </p:spPr>
        <p:txBody>
          <a:bodyPr wrap="square" rtlCol="0">
            <a:spAutoFit/>
          </a:bodyPr>
          <a:lstStyle/>
          <a:p>
            <a:r>
              <a:rPr lang="ja-JP" altLang="en-US" sz="1200" b="1" dirty="0"/>
              <a:t>ドイツ語</a:t>
            </a:r>
            <a:endParaRPr lang="en-IN" sz="1200" b="1" dirty="0"/>
          </a:p>
        </p:txBody>
      </p:sp>
      <p:sp>
        <p:nvSpPr>
          <p:cNvPr id="18" name="Rectangle 17">
            <a:extLst>
              <a:ext uri="{FF2B5EF4-FFF2-40B4-BE49-F238E27FC236}">
                <a16:creationId xmlns:a16="http://schemas.microsoft.com/office/drawing/2014/main" id="{EAA26711-5ADE-4C77-A973-3A7487265AD4}"/>
              </a:ext>
            </a:extLst>
          </p:cNvPr>
          <p:cNvSpPr/>
          <p:nvPr/>
        </p:nvSpPr>
        <p:spPr>
          <a:xfrm>
            <a:off x="754380" y="3966211"/>
            <a:ext cx="5840730" cy="341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lumMod val="50000"/>
                  </a:schemeClr>
                </a:solidFill>
              </a:rPr>
              <a:t>I</a:t>
            </a:r>
            <a:r>
              <a:rPr lang="en-IN" altLang="ja-JP" dirty="0">
                <a:solidFill>
                  <a:schemeClr val="accent1">
                    <a:lumMod val="50000"/>
                  </a:schemeClr>
                </a:solidFill>
              </a:rPr>
              <a:t>f the translation is still not being accepted, then..</a:t>
            </a:r>
            <a:endParaRPr lang="en-IN" dirty="0">
              <a:solidFill>
                <a:schemeClr val="accent1">
                  <a:lumMod val="50000"/>
                </a:schemeClr>
              </a:solidFill>
            </a:endParaRPr>
          </a:p>
        </p:txBody>
      </p:sp>
      <p:sp>
        <p:nvSpPr>
          <p:cNvPr id="2" name="TextBox 1">
            <a:extLst>
              <a:ext uri="{FF2B5EF4-FFF2-40B4-BE49-F238E27FC236}">
                <a16:creationId xmlns:a16="http://schemas.microsoft.com/office/drawing/2014/main" id="{CF606A15-73F2-4EB6-8829-011663728078}"/>
              </a:ext>
            </a:extLst>
          </p:cNvPr>
          <p:cNvSpPr txBox="1"/>
          <p:nvPr/>
        </p:nvSpPr>
        <p:spPr>
          <a:xfrm>
            <a:off x="10584180" y="537210"/>
            <a:ext cx="902970" cy="292388"/>
          </a:xfrm>
          <a:prstGeom prst="rect">
            <a:avLst/>
          </a:prstGeom>
          <a:solidFill>
            <a:srgbClr val="FDFDFD"/>
          </a:solidFill>
        </p:spPr>
        <p:txBody>
          <a:bodyPr wrap="square" rtlCol="0">
            <a:spAutoFit/>
          </a:bodyPr>
          <a:lstStyle/>
          <a:p>
            <a:r>
              <a:rPr lang="zh-CN" altLang="en-US" sz="1300" b="1" dirty="0"/>
              <a:t>日本</a:t>
            </a:r>
            <a:endParaRPr lang="en-IN" sz="1300" b="1" dirty="0"/>
          </a:p>
        </p:txBody>
      </p:sp>
      <p:cxnSp>
        <p:nvCxnSpPr>
          <p:cNvPr id="4" name="Straight Connector 3">
            <a:extLst>
              <a:ext uri="{FF2B5EF4-FFF2-40B4-BE49-F238E27FC236}">
                <a16:creationId xmlns:a16="http://schemas.microsoft.com/office/drawing/2014/main" id="{B8A759A9-CB5F-4C8C-A878-8B030E28BDBC}"/>
              </a:ext>
            </a:extLst>
          </p:cNvPr>
          <p:cNvCxnSpPr>
            <a:cxnSpLocks/>
          </p:cNvCxnSpPr>
          <p:nvPr/>
        </p:nvCxnSpPr>
        <p:spPr>
          <a:xfrm>
            <a:off x="10567035" y="798433"/>
            <a:ext cx="7429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1E4EE8E-AE4B-4949-B3A1-573CF45EFAAB}"/>
              </a:ext>
            </a:extLst>
          </p:cNvPr>
          <p:cNvPicPr>
            <a:picLocks noChangeAspect="1"/>
          </p:cNvPicPr>
          <p:nvPr/>
        </p:nvPicPr>
        <p:blipFill>
          <a:blip r:embed="rId5"/>
          <a:stretch>
            <a:fillRect/>
          </a:stretch>
        </p:blipFill>
        <p:spPr>
          <a:xfrm>
            <a:off x="491490" y="4486467"/>
            <a:ext cx="6080760" cy="2165793"/>
          </a:xfrm>
          <a:prstGeom prst="rect">
            <a:avLst/>
          </a:prstGeom>
        </p:spPr>
      </p:pic>
      <p:sp>
        <p:nvSpPr>
          <p:cNvPr id="16" name="TextBox 15">
            <a:extLst>
              <a:ext uri="{FF2B5EF4-FFF2-40B4-BE49-F238E27FC236}">
                <a16:creationId xmlns:a16="http://schemas.microsoft.com/office/drawing/2014/main" id="{B1A9C5D2-7A53-423C-8C59-855E5A5285D3}"/>
              </a:ext>
            </a:extLst>
          </p:cNvPr>
          <p:cNvSpPr txBox="1"/>
          <p:nvPr/>
        </p:nvSpPr>
        <p:spPr>
          <a:xfrm>
            <a:off x="4690110" y="5726430"/>
            <a:ext cx="3048000" cy="461665"/>
          </a:xfrm>
          <a:prstGeom prst="rect">
            <a:avLst/>
          </a:prstGeom>
          <a:solidFill>
            <a:srgbClr val="FDFDFD"/>
          </a:solidFill>
        </p:spPr>
        <p:txBody>
          <a:bodyPr wrap="square" rtlCol="0">
            <a:spAutoFit/>
          </a:bodyPr>
          <a:lstStyle/>
          <a:p>
            <a:r>
              <a:rPr lang="en-IN" sz="1200" b="1" dirty="0"/>
              <a:t>Checking second-hand (crowdsourcing of translation service)</a:t>
            </a:r>
          </a:p>
        </p:txBody>
      </p:sp>
      <p:sp>
        <p:nvSpPr>
          <p:cNvPr id="19" name="Rectangle 18">
            <a:extLst>
              <a:ext uri="{FF2B5EF4-FFF2-40B4-BE49-F238E27FC236}">
                <a16:creationId xmlns:a16="http://schemas.microsoft.com/office/drawing/2014/main" id="{815A46D5-D313-484B-BD11-F23895BC8E3A}"/>
              </a:ext>
            </a:extLst>
          </p:cNvPr>
          <p:cNvSpPr/>
          <p:nvPr/>
        </p:nvSpPr>
        <p:spPr>
          <a:xfrm>
            <a:off x="6446520" y="6188095"/>
            <a:ext cx="5253990" cy="461665"/>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87B5C419-F931-4083-9B0F-75FE27A1AB50}"/>
              </a:ext>
            </a:extLst>
          </p:cNvPr>
          <p:cNvSpPr txBox="1"/>
          <p:nvPr/>
        </p:nvSpPr>
        <p:spPr>
          <a:xfrm>
            <a:off x="7840979" y="2925475"/>
            <a:ext cx="3836671" cy="1846659"/>
          </a:xfrm>
          <a:prstGeom prst="rect">
            <a:avLst/>
          </a:prstGeom>
          <a:noFill/>
          <a:ln>
            <a:solidFill>
              <a:schemeClr val="tx1"/>
            </a:solidFill>
          </a:ln>
        </p:spPr>
        <p:txBody>
          <a:bodyPr wrap="square" rtlCol="0">
            <a:spAutoFit/>
          </a:bodyPr>
          <a:lstStyle/>
          <a:p>
            <a:r>
              <a:rPr lang="en-IN" b="1" dirty="0"/>
              <a:t>Privacy Policy for the same</a:t>
            </a:r>
          </a:p>
          <a:p>
            <a:pPr marL="285750" indent="-285750">
              <a:buFontTx/>
              <a:buChar char="-"/>
            </a:pPr>
            <a:r>
              <a:rPr lang="en-IN" sz="1600" dirty="0"/>
              <a:t>Personal information like name, user ID, address, mobile number etc. will not be disclosed to third-party for translation of the resume.</a:t>
            </a:r>
          </a:p>
          <a:p>
            <a:pPr marL="285750" indent="-285750">
              <a:buFontTx/>
              <a:buChar char="-"/>
            </a:pPr>
            <a:r>
              <a:rPr lang="en-IN" sz="1600" dirty="0"/>
              <a:t>Either rating or translating on demand</a:t>
            </a:r>
          </a:p>
        </p:txBody>
      </p:sp>
      <p:pic>
        <p:nvPicPr>
          <p:cNvPr id="21" name="Picture 20">
            <a:extLst>
              <a:ext uri="{FF2B5EF4-FFF2-40B4-BE49-F238E27FC236}">
                <a16:creationId xmlns:a16="http://schemas.microsoft.com/office/drawing/2014/main" id="{13DF96F5-F2E4-45F9-BAE4-E0A5C82282EB}"/>
              </a:ext>
            </a:extLst>
          </p:cNvPr>
          <p:cNvPicPr>
            <a:picLocks noChangeAspect="1"/>
          </p:cNvPicPr>
          <p:nvPr/>
        </p:nvPicPr>
        <p:blipFill>
          <a:blip r:embed="rId6"/>
          <a:stretch>
            <a:fillRect/>
          </a:stretch>
        </p:blipFill>
        <p:spPr>
          <a:xfrm>
            <a:off x="6583680" y="5026973"/>
            <a:ext cx="3048000" cy="825187"/>
          </a:xfrm>
          <a:prstGeom prst="rect">
            <a:avLst/>
          </a:prstGeom>
        </p:spPr>
      </p:pic>
    </p:spTree>
    <p:extLst>
      <p:ext uri="{BB962C8B-B14F-4D97-AF65-F5344CB8AC3E}">
        <p14:creationId xmlns:p14="http://schemas.microsoft.com/office/powerpoint/2010/main" val="4211611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CE8C-6025-4DD1-8B19-A92DBC2FDCE8}"/>
              </a:ext>
            </a:extLst>
          </p:cNvPr>
          <p:cNvSpPr>
            <a:spLocks noGrp="1"/>
          </p:cNvSpPr>
          <p:nvPr>
            <p:ph type="ctrTitle"/>
          </p:nvPr>
        </p:nvSpPr>
        <p:spPr>
          <a:xfrm>
            <a:off x="-900223" y="520995"/>
            <a:ext cx="9144000" cy="851823"/>
          </a:xfrm>
        </p:spPr>
        <p:txBody>
          <a:bodyPr/>
          <a:lstStyle/>
          <a:p>
            <a:r>
              <a:rPr lang="en-IN" dirty="0"/>
              <a:t>Internal Stakeholders</a:t>
            </a:r>
          </a:p>
        </p:txBody>
      </p:sp>
      <p:pic>
        <p:nvPicPr>
          <p:cNvPr id="4" name="Picture 3">
            <a:extLst>
              <a:ext uri="{FF2B5EF4-FFF2-40B4-BE49-F238E27FC236}">
                <a16:creationId xmlns:a16="http://schemas.microsoft.com/office/drawing/2014/main" id="{4803EDB7-5D67-4EA8-8242-9615506D0A4A}"/>
              </a:ext>
            </a:extLst>
          </p:cNvPr>
          <p:cNvPicPr>
            <a:picLocks noChangeAspect="1"/>
          </p:cNvPicPr>
          <p:nvPr/>
        </p:nvPicPr>
        <p:blipFill>
          <a:blip r:embed="rId2"/>
          <a:stretch>
            <a:fillRect/>
          </a:stretch>
        </p:blipFill>
        <p:spPr>
          <a:xfrm>
            <a:off x="4288800" y="1511041"/>
            <a:ext cx="7385372" cy="2178456"/>
          </a:xfrm>
          <a:prstGeom prst="rect">
            <a:avLst/>
          </a:prstGeom>
        </p:spPr>
      </p:pic>
      <p:pic>
        <p:nvPicPr>
          <p:cNvPr id="5" name="Picture 4">
            <a:extLst>
              <a:ext uri="{FF2B5EF4-FFF2-40B4-BE49-F238E27FC236}">
                <a16:creationId xmlns:a16="http://schemas.microsoft.com/office/drawing/2014/main" id="{E26D4F9A-CA1C-486D-BFCD-B91D34A5140E}"/>
              </a:ext>
            </a:extLst>
          </p:cNvPr>
          <p:cNvPicPr>
            <a:picLocks noChangeAspect="1"/>
          </p:cNvPicPr>
          <p:nvPr/>
        </p:nvPicPr>
        <p:blipFill>
          <a:blip r:embed="rId3"/>
          <a:stretch>
            <a:fillRect/>
          </a:stretch>
        </p:blipFill>
        <p:spPr>
          <a:xfrm>
            <a:off x="6896946" y="520995"/>
            <a:ext cx="4770473" cy="990046"/>
          </a:xfrm>
          <a:prstGeom prst="rect">
            <a:avLst/>
          </a:prstGeom>
        </p:spPr>
      </p:pic>
      <p:sp>
        <p:nvSpPr>
          <p:cNvPr id="6" name="TextBox 5">
            <a:extLst>
              <a:ext uri="{FF2B5EF4-FFF2-40B4-BE49-F238E27FC236}">
                <a16:creationId xmlns:a16="http://schemas.microsoft.com/office/drawing/2014/main" id="{5475573C-87DC-4AB1-AE2D-E7D13ED617DA}"/>
              </a:ext>
            </a:extLst>
          </p:cNvPr>
          <p:cNvSpPr txBox="1"/>
          <p:nvPr/>
        </p:nvSpPr>
        <p:spPr>
          <a:xfrm>
            <a:off x="552894" y="1511041"/>
            <a:ext cx="3735906" cy="2031325"/>
          </a:xfrm>
          <a:prstGeom prst="rect">
            <a:avLst/>
          </a:prstGeom>
          <a:noFill/>
        </p:spPr>
        <p:txBody>
          <a:bodyPr wrap="square" rtlCol="0">
            <a:spAutoFit/>
          </a:bodyPr>
          <a:lstStyle/>
          <a:p>
            <a:pPr marL="285750" indent="-285750">
              <a:buFont typeface="Arial" panose="020B0604020202020204" pitchFamily="34" charset="0"/>
              <a:buChar char="•"/>
            </a:pPr>
            <a:r>
              <a:rPr lang="en-IN" dirty="0"/>
              <a:t>Web designers, Blogger</a:t>
            </a:r>
          </a:p>
          <a:p>
            <a:pPr marL="285750" indent="-285750">
              <a:buFont typeface="Arial" panose="020B0604020202020204" pitchFamily="34" charset="0"/>
              <a:buChar char="•"/>
            </a:pPr>
            <a:r>
              <a:rPr lang="en-IN" dirty="0"/>
              <a:t>Content manager, creator</a:t>
            </a:r>
          </a:p>
          <a:p>
            <a:pPr marL="285750" indent="-285750">
              <a:buFont typeface="Arial" panose="020B0604020202020204" pitchFamily="34" charset="0"/>
              <a:buChar char="•"/>
            </a:pPr>
            <a:r>
              <a:rPr lang="en-IN" dirty="0"/>
              <a:t>Data miners, database,</a:t>
            </a:r>
          </a:p>
          <a:p>
            <a:pPr marL="285750" indent="-285750">
              <a:buFont typeface="Arial" panose="020B0604020202020204" pitchFamily="34" charset="0"/>
              <a:buChar char="•"/>
            </a:pPr>
            <a:r>
              <a:rPr lang="en-IN" dirty="0"/>
              <a:t>Analysts</a:t>
            </a:r>
          </a:p>
          <a:p>
            <a:pPr marL="285750" indent="-285750">
              <a:buFont typeface="Arial" panose="020B0604020202020204" pitchFamily="34" charset="0"/>
              <a:buChar char="•"/>
            </a:pPr>
            <a:r>
              <a:rPr lang="en-IN" dirty="0"/>
              <a:t>Back-end server specialists</a:t>
            </a:r>
          </a:p>
          <a:p>
            <a:pPr marL="285750" indent="-285750">
              <a:buFont typeface="Arial" panose="020B0604020202020204" pitchFamily="34" charset="0"/>
              <a:buChar char="•"/>
            </a:pPr>
            <a:r>
              <a:rPr lang="en-IN" dirty="0"/>
              <a:t>Server managers</a:t>
            </a:r>
          </a:p>
          <a:p>
            <a:endParaRPr lang="en-IN" dirty="0"/>
          </a:p>
        </p:txBody>
      </p:sp>
      <p:sp>
        <p:nvSpPr>
          <p:cNvPr id="7" name="TextBox 6">
            <a:extLst>
              <a:ext uri="{FF2B5EF4-FFF2-40B4-BE49-F238E27FC236}">
                <a16:creationId xmlns:a16="http://schemas.microsoft.com/office/drawing/2014/main" id="{909D6AB1-FE34-472A-84C5-AB2640EDEF13}"/>
              </a:ext>
            </a:extLst>
          </p:cNvPr>
          <p:cNvSpPr txBox="1"/>
          <p:nvPr/>
        </p:nvSpPr>
        <p:spPr>
          <a:xfrm>
            <a:off x="489808" y="3400452"/>
            <a:ext cx="3798992" cy="2308324"/>
          </a:xfrm>
          <a:prstGeom prst="rect">
            <a:avLst/>
          </a:prstGeom>
          <a:noFill/>
        </p:spPr>
        <p:txBody>
          <a:bodyPr wrap="square" rtlCol="0">
            <a:spAutoFit/>
          </a:bodyPr>
          <a:lstStyle/>
          <a:p>
            <a:pPr marL="285750" indent="-285750">
              <a:buFont typeface="Arial" panose="020B0604020202020204" pitchFamily="34" charset="0"/>
              <a:buChar char="•"/>
            </a:pPr>
            <a:r>
              <a:rPr lang="en-IN" dirty="0"/>
              <a:t>Sales, HR, marketing</a:t>
            </a:r>
          </a:p>
          <a:p>
            <a:pPr marL="285750" indent="-285750">
              <a:buFont typeface="Arial" panose="020B0604020202020204" pitchFamily="34" charset="0"/>
              <a:buChar char="•"/>
            </a:pPr>
            <a:r>
              <a:rPr lang="en-IN" dirty="0"/>
              <a:t>Suppliers: Data supplier, Software providers (Tableau etc.)</a:t>
            </a:r>
          </a:p>
          <a:p>
            <a:pPr marL="285750" indent="-285750">
              <a:buFont typeface="Arial" panose="020B0604020202020204" pitchFamily="34" charset="0"/>
              <a:buChar char="•"/>
            </a:pPr>
            <a:r>
              <a:rPr lang="en-US" dirty="0"/>
              <a:t>The project manager, sponsor, or management team</a:t>
            </a:r>
          </a:p>
          <a:p>
            <a:pPr marL="285750" indent="-285750">
              <a:buFont typeface="Arial" panose="020B0604020202020204" pitchFamily="34" charset="0"/>
              <a:buChar char="•"/>
            </a:pPr>
            <a:r>
              <a:rPr lang="en-US" dirty="0"/>
              <a:t>GOOGLE, Mailchimp etc.</a:t>
            </a:r>
          </a:p>
          <a:p>
            <a:pPr marL="285750" indent="-285750">
              <a:buFont typeface="Arial" panose="020B0604020202020204" pitchFamily="34" charset="0"/>
              <a:buChar char="•"/>
            </a:pPr>
            <a:endParaRPr lang="en-IN" dirty="0"/>
          </a:p>
        </p:txBody>
      </p:sp>
      <p:pic>
        <p:nvPicPr>
          <p:cNvPr id="1026" name="Picture 2">
            <a:extLst>
              <a:ext uri="{FF2B5EF4-FFF2-40B4-BE49-F238E27FC236}">
                <a16:creationId xmlns:a16="http://schemas.microsoft.com/office/drawing/2014/main" id="{5D5E099A-A21D-459A-97FF-D164707CB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8800" y="3689497"/>
            <a:ext cx="7339465" cy="2664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800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32491745-165E-4C8B-B4E8-1736447F66F9}"/>
              </a:ext>
            </a:extLst>
          </p:cNvPr>
          <p:cNvSpPr/>
          <p:nvPr/>
        </p:nvSpPr>
        <p:spPr>
          <a:xfrm>
            <a:off x="217291" y="144238"/>
            <a:ext cx="11757418" cy="65337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73B4DAA-EE26-440E-A7FE-6913BAE4E764}"/>
              </a:ext>
            </a:extLst>
          </p:cNvPr>
          <p:cNvPicPr>
            <a:picLocks noChangeAspect="1"/>
          </p:cNvPicPr>
          <p:nvPr/>
        </p:nvPicPr>
        <p:blipFill>
          <a:blip r:embed="rId2"/>
          <a:stretch>
            <a:fillRect/>
          </a:stretch>
        </p:blipFill>
        <p:spPr>
          <a:xfrm>
            <a:off x="4401879" y="1275906"/>
            <a:ext cx="3848057" cy="4012465"/>
          </a:xfrm>
          <a:prstGeom prst="rect">
            <a:avLst/>
          </a:prstGeom>
        </p:spPr>
      </p:pic>
      <p:sp>
        <p:nvSpPr>
          <p:cNvPr id="5" name="TextBox 4">
            <a:extLst>
              <a:ext uri="{FF2B5EF4-FFF2-40B4-BE49-F238E27FC236}">
                <a16:creationId xmlns:a16="http://schemas.microsoft.com/office/drawing/2014/main" id="{B52F35D5-A4FE-4317-948C-2E56BFF02986}"/>
              </a:ext>
            </a:extLst>
          </p:cNvPr>
          <p:cNvSpPr txBox="1"/>
          <p:nvPr/>
        </p:nvSpPr>
        <p:spPr>
          <a:xfrm>
            <a:off x="467833" y="574158"/>
            <a:ext cx="3636334" cy="369332"/>
          </a:xfrm>
          <a:prstGeom prst="rect">
            <a:avLst/>
          </a:prstGeom>
          <a:noFill/>
        </p:spPr>
        <p:txBody>
          <a:bodyPr wrap="square" rtlCol="0">
            <a:spAutoFit/>
          </a:bodyPr>
          <a:lstStyle/>
          <a:p>
            <a:r>
              <a:rPr lang="en-IN" b="1" dirty="0">
                <a:solidFill>
                  <a:srgbClr val="FF0000"/>
                </a:solidFill>
              </a:rPr>
              <a:t>External Stakeholders model</a:t>
            </a:r>
          </a:p>
        </p:txBody>
      </p:sp>
      <p:pic>
        <p:nvPicPr>
          <p:cNvPr id="6" name="Picture 5">
            <a:extLst>
              <a:ext uri="{FF2B5EF4-FFF2-40B4-BE49-F238E27FC236}">
                <a16:creationId xmlns:a16="http://schemas.microsoft.com/office/drawing/2014/main" id="{55495382-CA66-4B7B-B480-BDDD9E1A517C}"/>
              </a:ext>
            </a:extLst>
          </p:cNvPr>
          <p:cNvPicPr>
            <a:picLocks noChangeAspect="1"/>
          </p:cNvPicPr>
          <p:nvPr/>
        </p:nvPicPr>
        <p:blipFill>
          <a:blip r:embed="rId3"/>
          <a:stretch>
            <a:fillRect/>
          </a:stretch>
        </p:blipFill>
        <p:spPr>
          <a:xfrm>
            <a:off x="545685" y="1129560"/>
            <a:ext cx="2682148" cy="1910090"/>
          </a:xfrm>
          <a:prstGeom prst="rect">
            <a:avLst/>
          </a:prstGeom>
        </p:spPr>
      </p:pic>
      <p:pic>
        <p:nvPicPr>
          <p:cNvPr id="7" name="Picture 6">
            <a:extLst>
              <a:ext uri="{FF2B5EF4-FFF2-40B4-BE49-F238E27FC236}">
                <a16:creationId xmlns:a16="http://schemas.microsoft.com/office/drawing/2014/main" id="{E7390AC5-6410-4491-A9BB-14783952A410}"/>
              </a:ext>
            </a:extLst>
          </p:cNvPr>
          <p:cNvPicPr>
            <a:picLocks noChangeAspect="1"/>
          </p:cNvPicPr>
          <p:nvPr/>
        </p:nvPicPr>
        <p:blipFill>
          <a:blip r:embed="rId4"/>
          <a:stretch>
            <a:fillRect/>
          </a:stretch>
        </p:blipFill>
        <p:spPr>
          <a:xfrm>
            <a:off x="8064707" y="1948604"/>
            <a:ext cx="2407610" cy="1375777"/>
          </a:xfrm>
          <a:prstGeom prst="rect">
            <a:avLst/>
          </a:prstGeom>
        </p:spPr>
      </p:pic>
      <p:sp>
        <p:nvSpPr>
          <p:cNvPr id="8" name="TextBox 7">
            <a:extLst>
              <a:ext uri="{FF2B5EF4-FFF2-40B4-BE49-F238E27FC236}">
                <a16:creationId xmlns:a16="http://schemas.microsoft.com/office/drawing/2014/main" id="{D2874FA4-D51D-45CA-AB83-87E4C6A92E0B}"/>
              </a:ext>
            </a:extLst>
          </p:cNvPr>
          <p:cNvSpPr txBox="1"/>
          <p:nvPr/>
        </p:nvSpPr>
        <p:spPr>
          <a:xfrm>
            <a:off x="8417444" y="3336681"/>
            <a:ext cx="1424763" cy="230832"/>
          </a:xfrm>
          <a:prstGeom prst="rect">
            <a:avLst/>
          </a:prstGeom>
          <a:noFill/>
        </p:spPr>
        <p:txBody>
          <a:bodyPr wrap="square" rtlCol="0">
            <a:spAutoFit/>
          </a:bodyPr>
          <a:lstStyle/>
          <a:p>
            <a:r>
              <a:rPr lang="en-IN" sz="900" b="1" dirty="0"/>
              <a:t>Internet Cafe</a:t>
            </a:r>
          </a:p>
        </p:txBody>
      </p:sp>
      <p:pic>
        <p:nvPicPr>
          <p:cNvPr id="9" name="Picture 8">
            <a:extLst>
              <a:ext uri="{FF2B5EF4-FFF2-40B4-BE49-F238E27FC236}">
                <a16:creationId xmlns:a16="http://schemas.microsoft.com/office/drawing/2014/main" id="{6FB901FE-A961-4497-9F6B-5D3F39B595A8}"/>
              </a:ext>
            </a:extLst>
          </p:cNvPr>
          <p:cNvPicPr>
            <a:picLocks noChangeAspect="1"/>
          </p:cNvPicPr>
          <p:nvPr/>
        </p:nvPicPr>
        <p:blipFill>
          <a:blip r:embed="rId5"/>
          <a:stretch>
            <a:fillRect/>
          </a:stretch>
        </p:blipFill>
        <p:spPr>
          <a:xfrm>
            <a:off x="8792661" y="753508"/>
            <a:ext cx="1255570" cy="1025214"/>
          </a:xfrm>
          <a:prstGeom prst="rect">
            <a:avLst/>
          </a:prstGeom>
        </p:spPr>
      </p:pic>
      <p:sp>
        <p:nvSpPr>
          <p:cNvPr id="10" name="TextBox 9">
            <a:extLst>
              <a:ext uri="{FF2B5EF4-FFF2-40B4-BE49-F238E27FC236}">
                <a16:creationId xmlns:a16="http://schemas.microsoft.com/office/drawing/2014/main" id="{AE45A914-5889-4B1B-9634-E8694BDADB20}"/>
              </a:ext>
            </a:extLst>
          </p:cNvPr>
          <p:cNvSpPr txBox="1"/>
          <p:nvPr/>
        </p:nvSpPr>
        <p:spPr>
          <a:xfrm>
            <a:off x="7843749" y="863389"/>
            <a:ext cx="1424763" cy="230832"/>
          </a:xfrm>
          <a:prstGeom prst="rect">
            <a:avLst/>
          </a:prstGeom>
          <a:noFill/>
        </p:spPr>
        <p:txBody>
          <a:bodyPr wrap="square" rtlCol="0">
            <a:spAutoFit/>
          </a:bodyPr>
          <a:lstStyle/>
          <a:p>
            <a:r>
              <a:rPr lang="en-IN" sz="900" b="1" dirty="0"/>
              <a:t>GOOGLE </a:t>
            </a:r>
            <a:r>
              <a:rPr lang="en-IN" sz="900" b="1" dirty="0" err="1"/>
              <a:t>Adsense</a:t>
            </a:r>
            <a:endParaRPr lang="en-IN" sz="900" b="1" dirty="0"/>
          </a:p>
        </p:txBody>
      </p:sp>
      <p:cxnSp>
        <p:nvCxnSpPr>
          <p:cNvPr id="12" name="Straight Arrow Connector 11">
            <a:extLst>
              <a:ext uri="{FF2B5EF4-FFF2-40B4-BE49-F238E27FC236}">
                <a16:creationId xmlns:a16="http://schemas.microsoft.com/office/drawing/2014/main" id="{FAA4B633-22BC-4147-8671-0BBB8D2BF856}"/>
              </a:ext>
            </a:extLst>
          </p:cNvPr>
          <p:cNvCxnSpPr/>
          <p:nvPr/>
        </p:nvCxnSpPr>
        <p:spPr>
          <a:xfrm flipH="1">
            <a:off x="6889898" y="2636493"/>
            <a:ext cx="1127051" cy="2818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8C90F07-C87C-4E31-B90A-C8C1FD3E2424}"/>
              </a:ext>
            </a:extLst>
          </p:cNvPr>
          <p:cNvSpPr txBox="1"/>
          <p:nvPr/>
        </p:nvSpPr>
        <p:spPr>
          <a:xfrm>
            <a:off x="7028121" y="2426347"/>
            <a:ext cx="869078" cy="230832"/>
          </a:xfrm>
          <a:prstGeom prst="rect">
            <a:avLst/>
          </a:prstGeom>
          <a:noFill/>
        </p:spPr>
        <p:txBody>
          <a:bodyPr wrap="square" rtlCol="0">
            <a:spAutoFit/>
          </a:bodyPr>
          <a:lstStyle/>
          <a:p>
            <a:r>
              <a:rPr lang="en-IN" sz="900" dirty="0"/>
              <a:t>Ad posting</a:t>
            </a:r>
          </a:p>
        </p:txBody>
      </p:sp>
      <p:sp>
        <p:nvSpPr>
          <p:cNvPr id="14" name="TextBox 13">
            <a:extLst>
              <a:ext uri="{FF2B5EF4-FFF2-40B4-BE49-F238E27FC236}">
                <a16:creationId xmlns:a16="http://schemas.microsoft.com/office/drawing/2014/main" id="{F5C46DEE-DA0A-4797-8937-4232D6DA0022}"/>
              </a:ext>
            </a:extLst>
          </p:cNvPr>
          <p:cNvSpPr txBox="1"/>
          <p:nvPr/>
        </p:nvSpPr>
        <p:spPr>
          <a:xfrm>
            <a:off x="7147871" y="2918351"/>
            <a:ext cx="869078" cy="230832"/>
          </a:xfrm>
          <a:prstGeom prst="rect">
            <a:avLst/>
          </a:prstGeom>
          <a:noFill/>
        </p:spPr>
        <p:txBody>
          <a:bodyPr wrap="square" rtlCol="0">
            <a:spAutoFit/>
          </a:bodyPr>
          <a:lstStyle/>
          <a:p>
            <a:r>
              <a:rPr lang="en-IN" sz="900" dirty="0"/>
              <a:t>Promotion</a:t>
            </a:r>
          </a:p>
        </p:txBody>
      </p:sp>
      <p:cxnSp>
        <p:nvCxnSpPr>
          <p:cNvPr id="16" name="Straight Arrow Connector 15">
            <a:extLst>
              <a:ext uri="{FF2B5EF4-FFF2-40B4-BE49-F238E27FC236}">
                <a16:creationId xmlns:a16="http://schemas.microsoft.com/office/drawing/2014/main" id="{F9DCE79E-CDA2-44F6-9A6E-06BCEC284F97}"/>
              </a:ext>
            </a:extLst>
          </p:cNvPr>
          <p:cNvCxnSpPr>
            <a:cxnSpLocks/>
          </p:cNvCxnSpPr>
          <p:nvPr/>
        </p:nvCxnSpPr>
        <p:spPr>
          <a:xfrm flipV="1">
            <a:off x="6889898" y="2511422"/>
            <a:ext cx="1127051" cy="2979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60B3B4-2725-4840-B5DE-7993EABAD0EB}"/>
              </a:ext>
            </a:extLst>
          </p:cNvPr>
          <p:cNvCxnSpPr>
            <a:cxnSpLocks/>
          </p:cNvCxnSpPr>
          <p:nvPr/>
        </p:nvCxnSpPr>
        <p:spPr>
          <a:xfrm flipV="1">
            <a:off x="7042298" y="1143367"/>
            <a:ext cx="1127051" cy="2979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C2269-B5A9-4BE0-A69D-945FE0AC3CB5}"/>
              </a:ext>
            </a:extLst>
          </p:cNvPr>
          <p:cNvCxnSpPr/>
          <p:nvPr/>
        </p:nvCxnSpPr>
        <p:spPr>
          <a:xfrm flipH="1">
            <a:off x="7042298" y="1300337"/>
            <a:ext cx="1127051" cy="2818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C138218-5751-4491-B4E0-8D2DF9DCAD9B}"/>
              </a:ext>
            </a:extLst>
          </p:cNvPr>
          <p:cNvSpPr txBox="1"/>
          <p:nvPr/>
        </p:nvSpPr>
        <p:spPr>
          <a:xfrm>
            <a:off x="7300271" y="1571554"/>
            <a:ext cx="869078" cy="230832"/>
          </a:xfrm>
          <a:prstGeom prst="rect">
            <a:avLst/>
          </a:prstGeom>
          <a:noFill/>
        </p:spPr>
        <p:txBody>
          <a:bodyPr wrap="square" rtlCol="0">
            <a:spAutoFit/>
          </a:bodyPr>
          <a:lstStyle/>
          <a:p>
            <a:r>
              <a:rPr lang="en-IN" sz="900" dirty="0"/>
              <a:t>Ad Fees</a:t>
            </a:r>
          </a:p>
        </p:txBody>
      </p:sp>
      <p:sp>
        <p:nvSpPr>
          <p:cNvPr id="21" name="TextBox 20">
            <a:extLst>
              <a:ext uri="{FF2B5EF4-FFF2-40B4-BE49-F238E27FC236}">
                <a16:creationId xmlns:a16="http://schemas.microsoft.com/office/drawing/2014/main" id="{D4A162AF-3367-45EC-AB45-06EE62E0FE71}"/>
              </a:ext>
            </a:extLst>
          </p:cNvPr>
          <p:cNvSpPr txBox="1"/>
          <p:nvPr/>
        </p:nvSpPr>
        <p:spPr>
          <a:xfrm>
            <a:off x="7034456" y="1082456"/>
            <a:ext cx="869078" cy="230832"/>
          </a:xfrm>
          <a:prstGeom prst="rect">
            <a:avLst/>
          </a:prstGeom>
          <a:noFill/>
        </p:spPr>
        <p:txBody>
          <a:bodyPr wrap="square" rtlCol="0">
            <a:spAutoFit/>
          </a:bodyPr>
          <a:lstStyle/>
          <a:p>
            <a:r>
              <a:rPr lang="en-IN" sz="900" dirty="0"/>
              <a:t>Ad posting</a:t>
            </a:r>
          </a:p>
        </p:txBody>
      </p:sp>
      <p:pic>
        <p:nvPicPr>
          <p:cNvPr id="22" name="Picture 21">
            <a:extLst>
              <a:ext uri="{FF2B5EF4-FFF2-40B4-BE49-F238E27FC236}">
                <a16:creationId xmlns:a16="http://schemas.microsoft.com/office/drawing/2014/main" id="{35231D98-E8F3-4750-9540-BC96CBC0F477}"/>
              </a:ext>
            </a:extLst>
          </p:cNvPr>
          <p:cNvPicPr>
            <a:picLocks noChangeAspect="1"/>
          </p:cNvPicPr>
          <p:nvPr/>
        </p:nvPicPr>
        <p:blipFill>
          <a:blip r:embed="rId6"/>
          <a:stretch>
            <a:fillRect/>
          </a:stretch>
        </p:blipFill>
        <p:spPr>
          <a:xfrm>
            <a:off x="2395601" y="4864327"/>
            <a:ext cx="1118909" cy="1139253"/>
          </a:xfrm>
          <a:prstGeom prst="rect">
            <a:avLst/>
          </a:prstGeom>
        </p:spPr>
      </p:pic>
      <p:pic>
        <p:nvPicPr>
          <p:cNvPr id="23" name="Picture 22">
            <a:extLst>
              <a:ext uri="{FF2B5EF4-FFF2-40B4-BE49-F238E27FC236}">
                <a16:creationId xmlns:a16="http://schemas.microsoft.com/office/drawing/2014/main" id="{49CA687A-3CAD-429B-B87A-24A30FD1B16B}"/>
              </a:ext>
            </a:extLst>
          </p:cNvPr>
          <p:cNvPicPr>
            <a:picLocks noChangeAspect="1"/>
          </p:cNvPicPr>
          <p:nvPr/>
        </p:nvPicPr>
        <p:blipFill>
          <a:blip r:embed="rId7"/>
          <a:stretch>
            <a:fillRect/>
          </a:stretch>
        </p:blipFill>
        <p:spPr>
          <a:xfrm>
            <a:off x="545684" y="4770485"/>
            <a:ext cx="1796606" cy="1233095"/>
          </a:xfrm>
          <a:prstGeom prst="rect">
            <a:avLst/>
          </a:prstGeom>
        </p:spPr>
      </p:pic>
      <p:pic>
        <p:nvPicPr>
          <p:cNvPr id="24" name="Picture 23">
            <a:extLst>
              <a:ext uri="{FF2B5EF4-FFF2-40B4-BE49-F238E27FC236}">
                <a16:creationId xmlns:a16="http://schemas.microsoft.com/office/drawing/2014/main" id="{8CDE5052-3B84-437B-A6AA-6107E80CB0CF}"/>
              </a:ext>
            </a:extLst>
          </p:cNvPr>
          <p:cNvPicPr>
            <a:picLocks noChangeAspect="1"/>
          </p:cNvPicPr>
          <p:nvPr/>
        </p:nvPicPr>
        <p:blipFill>
          <a:blip r:embed="rId8"/>
          <a:stretch>
            <a:fillRect/>
          </a:stretch>
        </p:blipFill>
        <p:spPr>
          <a:xfrm>
            <a:off x="2342290" y="3169696"/>
            <a:ext cx="1989404" cy="1306455"/>
          </a:xfrm>
          <a:prstGeom prst="rect">
            <a:avLst/>
          </a:prstGeom>
        </p:spPr>
      </p:pic>
      <p:sp>
        <p:nvSpPr>
          <p:cNvPr id="25" name="TextBox 24">
            <a:extLst>
              <a:ext uri="{FF2B5EF4-FFF2-40B4-BE49-F238E27FC236}">
                <a16:creationId xmlns:a16="http://schemas.microsoft.com/office/drawing/2014/main" id="{E39A430A-F71B-49F0-8BC2-06B2F8829198}"/>
              </a:ext>
            </a:extLst>
          </p:cNvPr>
          <p:cNvSpPr txBox="1"/>
          <p:nvPr/>
        </p:nvSpPr>
        <p:spPr>
          <a:xfrm>
            <a:off x="3303889" y="2849101"/>
            <a:ext cx="1153007" cy="369332"/>
          </a:xfrm>
          <a:prstGeom prst="rect">
            <a:avLst/>
          </a:prstGeom>
          <a:noFill/>
        </p:spPr>
        <p:txBody>
          <a:bodyPr wrap="square" rtlCol="0">
            <a:spAutoFit/>
          </a:bodyPr>
          <a:lstStyle/>
          <a:p>
            <a:r>
              <a:rPr lang="en-IN" sz="900" b="1" dirty="0"/>
              <a:t>Client: Job searchers</a:t>
            </a:r>
          </a:p>
        </p:txBody>
      </p:sp>
      <p:sp>
        <p:nvSpPr>
          <p:cNvPr id="26" name="TextBox 25">
            <a:extLst>
              <a:ext uri="{FF2B5EF4-FFF2-40B4-BE49-F238E27FC236}">
                <a16:creationId xmlns:a16="http://schemas.microsoft.com/office/drawing/2014/main" id="{95C9BE3F-625A-4959-AADF-33F180566606}"/>
              </a:ext>
            </a:extLst>
          </p:cNvPr>
          <p:cNvSpPr txBox="1"/>
          <p:nvPr/>
        </p:nvSpPr>
        <p:spPr>
          <a:xfrm>
            <a:off x="651052" y="4507902"/>
            <a:ext cx="3056891" cy="230832"/>
          </a:xfrm>
          <a:prstGeom prst="rect">
            <a:avLst/>
          </a:prstGeom>
          <a:noFill/>
        </p:spPr>
        <p:txBody>
          <a:bodyPr wrap="square" rtlCol="0">
            <a:spAutoFit/>
          </a:bodyPr>
          <a:lstStyle/>
          <a:p>
            <a:r>
              <a:rPr lang="en-IN" sz="900" b="1" dirty="0"/>
              <a:t>Companies (HR) searching for potential employees</a:t>
            </a:r>
          </a:p>
        </p:txBody>
      </p:sp>
      <p:cxnSp>
        <p:nvCxnSpPr>
          <p:cNvPr id="27" name="Straight Arrow Connector 26">
            <a:extLst>
              <a:ext uri="{FF2B5EF4-FFF2-40B4-BE49-F238E27FC236}">
                <a16:creationId xmlns:a16="http://schemas.microsoft.com/office/drawing/2014/main" id="{4AE67833-0651-416E-9B25-19AD1C74DD1B}"/>
              </a:ext>
            </a:extLst>
          </p:cNvPr>
          <p:cNvCxnSpPr>
            <a:cxnSpLocks/>
          </p:cNvCxnSpPr>
          <p:nvPr/>
        </p:nvCxnSpPr>
        <p:spPr>
          <a:xfrm flipV="1">
            <a:off x="3747410" y="4738734"/>
            <a:ext cx="941146" cy="4119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A1416C-202B-4877-9DA5-BCD02716E97C}"/>
              </a:ext>
            </a:extLst>
          </p:cNvPr>
          <p:cNvCxnSpPr>
            <a:stCxn id="24" idx="3"/>
          </p:cNvCxnSpPr>
          <p:nvPr/>
        </p:nvCxnSpPr>
        <p:spPr>
          <a:xfrm>
            <a:off x="4331694" y="3822924"/>
            <a:ext cx="550295" cy="998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5A5CA32E-2529-47A8-A448-132407B11C29}"/>
              </a:ext>
            </a:extLst>
          </p:cNvPr>
          <p:cNvPicPr>
            <a:picLocks noChangeAspect="1"/>
          </p:cNvPicPr>
          <p:nvPr/>
        </p:nvPicPr>
        <p:blipFill>
          <a:blip r:embed="rId9"/>
          <a:stretch>
            <a:fillRect/>
          </a:stretch>
        </p:blipFill>
        <p:spPr>
          <a:xfrm>
            <a:off x="9240421" y="4864327"/>
            <a:ext cx="2463792" cy="1481174"/>
          </a:xfrm>
          <a:prstGeom prst="rect">
            <a:avLst/>
          </a:prstGeom>
        </p:spPr>
      </p:pic>
      <p:pic>
        <p:nvPicPr>
          <p:cNvPr id="32" name="Picture 31">
            <a:extLst>
              <a:ext uri="{FF2B5EF4-FFF2-40B4-BE49-F238E27FC236}">
                <a16:creationId xmlns:a16="http://schemas.microsoft.com/office/drawing/2014/main" id="{8F50DECE-5CFB-4356-A508-88DD4DF7FBBE}"/>
              </a:ext>
            </a:extLst>
          </p:cNvPr>
          <p:cNvPicPr>
            <a:picLocks noChangeAspect="1"/>
          </p:cNvPicPr>
          <p:nvPr/>
        </p:nvPicPr>
        <p:blipFill>
          <a:blip r:embed="rId10"/>
          <a:stretch>
            <a:fillRect/>
          </a:stretch>
        </p:blipFill>
        <p:spPr>
          <a:xfrm>
            <a:off x="9077680" y="4174527"/>
            <a:ext cx="2568636" cy="666750"/>
          </a:xfrm>
          <a:prstGeom prst="rect">
            <a:avLst/>
          </a:prstGeom>
        </p:spPr>
      </p:pic>
      <p:cxnSp>
        <p:nvCxnSpPr>
          <p:cNvPr id="34" name="Straight Arrow Connector 33">
            <a:extLst>
              <a:ext uri="{FF2B5EF4-FFF2-40B4-BE49-F238E27FC236}">
                <a16:creationId xmlns:a16="http://schemas.microsoft.com/office/drawing/2014/main" id="{7904E259-52EF-4F79-A695-411161B1BE98}"/>
              </a:ext>
            </a:extLst>
          </p:cNvPr>
          <p:cNvCxnSpPr/>
          <p:nvPr/>
        </p:nvCxnSpPr>
        <p:spPr>
          <a:xfrm flipH="1" flipV="1">
            <a:off x="7147871" y="3429000"/>
            <a:ext cx="2092550" cy="10789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EFDCACB-2767-445F-8961-078D0D011144}"/>
              </a:ext>
            </a:extLst>
          </p:cNvPr>
          <p:cNvSpPr txBox="1"/>
          <p:nvPr/>
        </p:nvSpPr>
        <p:spPr>
          <a:xfrm>
            <a:off x="8417444" y="3822923"/>
            <a:ext cx="719861" cy="338554"/>
          </a:xfrm>
          <a:prstGeom prst="rect">
            <a:avLst/>
          </a:prstGeom>
          <a:noFill/>
        </p:spPr>
        <p:txBody>
          <a:bodyPr wrap="square" rtlCol="0">
            <a:spAutoFit/>
          </a:bodyPr>
          <a:lstStyle/>
          <a:p>
            <a:r>
              <a:rPr lang="en-IN" sz="800" dirty="0"/>
              <a:t>Translation service</a:t>
            </a:r>
          </a:p>
        </p:txBody>
      </p:sp>
      <p:cxnSp>
        <p:nvCxnSpPr>
          <p:cNvPr id="36" name="Straight Arrow Connector 35">
            <a:extLst>
              <a:ext uri="{FF2B5EF4-FFF2-40B4-BE49-F238E27FC236}">
                <a16:creationId xmlns:a16="http://schemas.microsoft.com/office/drawing/2014/main" id="{26E30FE3-0F57-427C-8D50-D3F3D71EA080}"/>
              </a:ext>
            </a:extLst>
          </p:cNvPr>
          <p:cNvCxnSpPr>
            <a:cxnSpLocks/>
          </p:cNvCxnSpPr>
          <p:nvPr/>
        </p:nvCxnSpPr>
        <p:spPr>
          <a:xfrm>
            <a:off x="7243475" y="3595557"/>
            <a:ext cx="1731089" cy="9643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A4D2572-5AD7-460C-B8CE-9B5CFC2BD265}"/>
              </a:ext>
            </a:extLst>
          </p:cNvPr>
          <p:cNvSpPr txBox="1"/>
          <p:nvPr/>
        </p:nvSpPr>
        <p:spPr>
          <a:xfrm>
            <a:off x="8279416" y="4318456"/>
            <a:ext cx="789463" cy="215444"/>
          </a:xfrm>
          <a:prstGeom prst="rect">
            <a:avLst/>
          </a:prstGeom>
          <a:noFill/>
        </p:spPr>
        <p:txBody>
          <a:bodyPr wrap="square" rtlCol="0">
            <a:spAutoFit/>
          </a:bodyPr>
          <a:lstStyle/>
          <a:p>
            <a:r>
              <a:rPr lang="en-IN" sz="800" dirty="0"/>
              <a:t>uses</a:t>
            </a:r>
          </a:p>
        </p:txBody>
      </p:sp>
      <p:sp>
        <p:nvSpPr>
          <p:cNvPr id="40" name="TextBox 39">
            <a:extLst>
              <a:ext uri="{FF2B5EF4-FFF2-40B4-BE49-F238E27FC236}">
                <a16:creationId xmlns:a16="http://schemas.microsoft.com/office/drawing/2014/main" id="{93438056-F1BE-4549-9E11-06B10DA0E675}"/>
              </a:ext>
            </a:extLst>
          </p:cNvPr>
          <p:cNvSpPr txBox="1"/>
          <p:nvPr/>
        </p:nvSpPr>
        <p:spPr>
          <a:xfrm>
            <a:off x="6179257" y="1645517"/>
            <a:ext cx="1885450" cy="338554"/>
          </a:xfrm>
          <a:prstGeom prst="rect">
            <a:avLst/>
          </a:prstGeom>
          <a:noFill/>
        </p:spPr>
        <p:txBody>
          <a:bodyPr wrap="square" rtlCol="0">
            <a:spAutoFit/>
          </a:bodyPr>
          <a:lstStyle/>
          <a:p>
            <a:r>
              <a:rPr lang="en-IN" sz="800" dirty="0"/>
              <a:t>Portfolio mgt.</a:t>
            </a:r>
          </a:p>
          <a:p>
            <a:r>
              <a:rPr lang="en-IN" sz="800" dirty="0"/>
              <a:t>Secured using DDoS (Cloudflare)</a:t>
            </a:r>
          </a:p>
        </p:txBody>
      </p:sp>
      <p:sp>
        <p:nvSpPr>
          <p:cNvPr id="41" name="TextBox 40">
            <a:extLst>
              <a:ext uri="{FF2B5EF4-FFF2-40B4-BE49-F238E27FC236}">
                <a16:creationId xmlns:a16="http://schemas.microsoft.com/office/drawing/2014/main" id="{EAC415A9-06E1-42A2-9370-10B954A45C26}"/>
              </a:ext>
            </a:extLst>
          </p:cNvPr>
          <p:cNvSpPr txBox="1"/>
          <p:nvPr/>
        </p:nvSpPr>
        <p:spPr>
          <a:xfrm>
            <a:off x="4331694" y="3567513"/>
            <a:ext cx="654469" cy="338554"/>
          </a:xfrm>
          <a:prstGeom prst="rect">
            <a:avLst/>
          </a:prstGeom>
          <a:noFill/>
        </p:spPr>
        <p:txBody>
          <a:bodyPr wrap="square" rtlCol="0">
            <a:spAutoFit/>
          </a:bodyPr>
          <a:lstStyle/>
          <a:p>
            <a:r>
              <a:rPr lang="en-IN" sz="800" dirty="0"/>
              <a:t>Searches for job</a:t>
            </a:r>
          </a:p>
        </p:txBody>
      </p:sp>
      <p:sp>
        <p:nvSpPr>
          <p:cNvPr id="42" name="TextBox 41">
            <a:extLst>
              <a:ext uri="{FF2B5EF4-FFF2-40B4-BE49-F238E27FC236}">
                <a16:creationId xmlns:a16="http://schemas.microsoft.com/office/drawing/2014/main" id="{DC9AED21-2E0C-47EC-A80D-1882AA254E8F}"/>
              </a:ext>
            </a:extLst>
          </p:cNvPr>
          <p:cNvSpPr txBox="1"/>
          <p:nvPr/>
        </p:nvSpPr>
        <p:spPr>
          <a:xfrm>
            <a:off x="3812944" y="5089289"/>
            <a:ext cx="1426568" cy="338554"/>
          </a:xfrm>
          <a:prstGeom prst="rect">
            <a:avLst/>
          </a:prstGeom>
          <a:noFill/>
        </p:spPr>
        <p:txBody>
          <a:bodyPr wrap="square" rtlCol="0">
            <a:spAutoFit/>
          </a:bodyPr>
          <a:lstStyle/>
          <a:p>
            <a:r>
              <a:rPr lang="en-IN" sz="800" dirty="0"/>
              <a:t>Searches for potential candidates</a:t>
            </a:r>
          </a:p>
        </p:txBody>
      </p:sp>
      <p:cxnSp>
        <p:nvCxnSpPr>
          <p:cNvPr id="43" name="Straight Arrow Connector 42">
            <a:extLst>
              <a:ext uri="{FF2B5EF4-FFF2-40B4-BE49-F238E27FC236}">
                <a16:creationId xmlns:a16="http://schemas.microsoft.com/office/drawing/2014/main" id="{5A9B32F2-D631-412B-840B-CD30D0B0D859}"/>
              </a:ext>
            </a:extLst>
          </p:cNvPr>
          <p:cNvCxnSpPr>
            <a:cxnSpLocks/>
          </p:cNvCxnSpPr>
          <p:nvPr/>
        </p:nvCxnSpPr>
        <p:spPr>
          <a:xfrm flipH="1" flipV="1">
            <a:off x="4210512" y="4130150"/>
            <a:ext cx="411320" cy="80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3C435C0-591B-40DA-9CC3-685B55BCE533}"/>
              </a:ext>
            </a:extLst>
          </p:cNvPr>
          <p:cNvCxnSpPr>
            <a:cxnSpLocks/>
          </p:cNvCxnSpPr>
          <p:nvPr/>
        </p:nvCxnSpPr>
        <p:spPr>
          <a:xfrm flipH="1">
            <a:off x="3610115" y="4670205"/>
            <a:ext cx="916113" cy="4001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FB31AB2-29AD-4A1F-81F8-A8EE8B9E6952}"/>
              </a:ext>
            </a:extLst>
          </p:cNvPr>
          <p:cNvSpPr txBox="1"/>
          <p:nvPr/>
        </p:nvSpPr>
        <p:spPr>
          <a:xfrm>
            <a:off x="3598308" y="4348251"/>
            <a:ext cx="1011718" cy="461665"/>
          </a:xfrm>
          <a:prstGeom prst="rect">
            <a:avLst/>
          </a:prstGeom>
          <a:noFill/>
        </p:spPr>
        <p:txBody>
          <a:bodyPr wrap="square" rtlCol="0">
            <a:spAutoFit/>
          </a:bodyPr>
          <a:lstStyle/>
          <a:p>
            <a:r>
              <a:rPr lang="en-IN" sz="800" dirty="0"/>
              <a:t>Information and AI powered suggestions</a:t>
            </a:r>
          </a:p>
        </p:txBody>
      </p:sp>
      <p:pic>
        <p:nvPicPr>
          <p:cNvPr id="49" name="Picture 48">
            <a:extLst>
              <a:ext uri="{FF2B5EF4-FFF2-40B4-BE49-F238E27FC236}">
                <a16:creationId xmlns:a16="http://schemas.microsoft.com/office/drawing/2014/main" id="{EBA0C4D9-333B-4583-B5B3-43144FF90318}"/>
              </a:ext>
            </a:extLst>
          </p:cNvPr>
          <p:cNvPicPr>
            <a:picLocks noChangeAspect="1"/>
          </p:cNvPicPr>
          <p:nvPr/>
        </p:nvPicPr>
        <p:blipFill>
          <a:blip r:embed="rId11"/>
          <a:stretch>
            <a:fillRect/>
          </a:stretch>
        </p:blipFill>
        <p:spPr>
          <a:xfrm>
            <a:off x="498637" y="3154468"/>
            <a:ext cx="1765123" cy="1290637"/>
          </a:xfrm>
          <a:prstGeom prst="rect">
            <a:avLst/>
          </a:prstGeom>
        </p:spPr>
      </p:pic>
      <p:cxnSp>
        <p:nvCxnSpPr>
          <p:cNvPr id="52" name="Straight Arrow Connector 51">
            <a:extLst>
              <a:ext uri="{FF2B5EF4-FFF2-40B4-BE49-F238E27FC236}">
                <a16:creationId xmlns:a16="http://schemas.microsoft.com/office/drawing/2014/main" id="{6AC5A582-BFE8-4DAB-BE87-BE9A4D970F01}"/>
              </a:ext>
            </a:extLst>
          </p:cNvPr>
          <p:cNvCxnSpPr>
            <a:cxnSpLocks/>
          </p:cNvCxnSpPr>
          <p:nvPr/>
        </p:nvCxnSpPr>
        <p:spPr>
          <a:xfrm flipH="1">
            <a:off x="1523864" y="2928007"/>
            <a:ext cx="1173334" cy="5009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1B71D1B-B282-49A7-9D6B-649C41EBEEFE}"/>
              </a:ext>
            </a:extLst>
          </p:cNvPr>
          <p:cNvCxnSpPr/>
          <p:nvPr/>
        </p:nvCxnSpPr>
        <p:spPr>
          <a:xfrm>
            <a:off x="2951579" y="2426347"/>
            <a:ext cx="2461669" cy="7228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40171F0-1E07-4CA0-981D-0B491EB0A4A0}"/>
              </a:ext>
            </a:extLst>
          </p:cNvPr>
          <p:cNvSpPr txBox="1"/>
          <p:nvPr/>
        </p:nvSpPr>
        <p:spPr>
          <a:xfrm>
            <a:off x="3916477" y="2514279"/>
            <a:ext cx="1443990" cy="215444"/>
          </a:xfrm>
          <a:prstGeom prst="rect">
            <a:avLst/>
          </a:prstGeom>
          <a:noFill/>
        </p:spPr>
        <p:txBody>
          <a:bodyPr wrap="square" rtlCol="0">
            <a:spAutoFit/>
          </a:bodyPr>
          <a:lstStyle/>
          <a:p>
            <a:r>
              <a:rPr lang="en-IN" sz="800" dirty="0"/>
              <a:t>Sheer competition</a:t>
            </a:r>
          </a:p>
        </p:txBody>
      </p:sp>
      <p:pic>
        <p:nvPicPr>
          <p:cNvPr id="58" name="Picture 57">
            <a:extLst>
              <a:ext uri="{FF2B5EF4-FFF2-40B4-BE49-F238E27FC236}">
                <a16:creationId xmlns:a16="http://schemas.microsoft.com/office/drawing/2014/main" id="{12B58845-FF4A-4125-ABB8-A5A7262E8A4F}"/>
              </a:ext>
            </a:extLst>
          </p:cNvPr>
          <p:cNvPicPr>
            <a:picLocks noChangeAspect="1"/>
          </p:cNvPicPr>
          <p:nvPr/>
        </p:nvPicPr>
        <p:blipFill>
          <a:blip r:embed="rId12"/>
          <a:stretch>
            <a:fillRect/>
          </a:stretch>
        </p:blipFill>
        <p:spPr>
          <a:xfrm>
            <a:off x="3985325" y="5816828"/>
            <a:ext cx="1273014" cy="848676"/>
          </a:xfrm>
          <a:prstGeom prst="rect">
            <a:avLst/>
          </a:prstGeom>
        </p:spPr>
      </p:pic>
      <p:cxnSp>
        <p:nvCxnSpPr>
          <p:cNvPr id="60" name="Straight Arrow Connector 59">
            <a:extLst>
              <a:ext uri="{FF2B5EF4-FFF2-40B4-BE49-F238E27FC236}">
                <a16:creationId xmlns:a16="http://schemas.microsoft.com/office/drawing/2014/main" id="{1263B6D3-BF95-44A7-8A77-19A4A9B1465D}"/>
              </a:ext>
            </a:extLst>
          </p:cNvPr>
          <p:cNvCxnSpPr/>
          <p:nvPr/>
        </p:nvCxnSpPr>
        <p:spPr>
          <a:xfrm>
            <a:off x="2925806" y="6104329"/>
            <a:ext cx="887138" cy="2457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FE11C2D-7DA3-4DA5-A2C8-6636A9B1E0D4}"/>
              </a:ext>
            </a:extLst>
          </p:cNvPr>
          <p:cNvSpPr txBox="1"/>
          <p:nvPr/>
        </p:nvSpPr>
        <p:spPr>
          <a:xfrm>
            <a:off x="2807156" y="6437770"/>
            <a:ext cx="1502521" cy="246221"/>
          </a:xfrm>
          <a:prstGeom prst="rect">
            <a:avLst/>
          </a:prstGeom>
          <a:noFill/>
        </p:spPr>
        <p:txBody>
          <a:bodyPr wrap="square" rtlCol="0">
            <a:spAutoFit/>
          </a:bodyPr>
          <a:lstStyle/>
          <a:p>
            <a:r>
              <a:rPr lang="en-IN" sz="1000" dirty="0"/>
              <a:t>Android/ </a:t>
            </a:r>
            <a:r>
              <a:rPr lang="en-IN" sz="1000" dirty="0" err="1"/>
              <a:t>Ios</a:t>
            </a:r>
            <a:endParaRPr lang="en-IN" sz="1000" dirty="0"/>
          </a:p>
        </p:txBody>
      </p:sp>
      <p:pic>
        <p:nvPicPr>
          <p:cNvPr id="62" name="Picture 61">
            <a:extLst>
              <a:ext uri="{FF2B5EF4-FFF2-40B4-BE49-F238E27FC236}">
                <a16:creationId xmlns:a16="http://schemas.microsoft.com/office/drawing/2014/main" id="{554E4995-E638-41AD-9E39-CE793147D6C1}"/>
              </a:ext>
            </a:extLst>
          </p:cNvPr>
          <p:cNvPicPr>
            <a:picLocks noChangeAspect="1"/>
          </p:cNvPicPr>
          <p:nvPr/>
        </p:nvPicPr>
        <p:blipFill>
          <a:blip r:embed="rId13"/>
          <a:stretch>
            <a:fillRect/>
          </a:stretch>
        </p:blipFill>
        <p:spPr>
          <a:xfrm>
            <a:off x="4456896" y="456995"/>
            <a:ext cx="1314823" cy="984848"/>
          </a:xfrm>
          <a:prstGeom prst="rect">
            <a:avLst/>
          </a:prstGeom>
        </p:spPr>
      </p:pic>
      <p:sp>
        <p:nvSpPr>
          <p:cNvPr id="63" name="TextBox 62">
            <a:extLst>
              <a:ext uri="{FF2B5EF4-FFF2-40B4-BE49-F238E27FC236}">
                <a16:creationId xmlns:a16="http://schemas.microsoft.com/office/drawing/2014/main" id="{9DD22B14-1980-4027-9011-9A43503B754E}"/>
              </a:ext>
            </a:extLst>
          </p:cNvPr>
          <p:cNvSpPr txBox="1"/>
          <p:nvPr/>
        </p:nvSpPr>
        <p:spPr>
          <a:xfrm>
            <a:off x="3800869" y="1255031"/>
            <a:ext cx="1454956" cy="461665"/>
          </a:xfrm>
          <a:prstGeom prst="rect">
            <a:avLst/>
          </a:prstGeom>
          <a:noFill/>
        </p:spPr>
        <p:txBody>
          <a:bodyPr wrap="square" rtlCol="0">
            <a:spAutoFit/>
          </a:bodyPr>
          <a:lstStyle/>
          <a:p>
            <a:r>
              <a:rPr lang="en-IN" sz="800" dirty="0"/>
              <a:t>R studio &amp; Tableau server (For visualization &amp; ML purposes)</a:t>
            </a:r>
          </a:p>
        </p:txBody>
      </p:sp>
      <p:cxnSp>
        <p:nvCxnSpPr>
          <p:cNvPr id="67" name="Straight Arrow Connector 66">
            <a:extLst>
              <a:ext uri="{FF2B5EF4-FFF2-40B4-BE49-F238E27FC236}">
                <a16:creationId xmlns:a16="http://schemas.microsoft.com/office/drawing/2014/main" id="{826E7303-F80A-4799-AB5B-B5974579419C}"/>
              </a:ext>
            </a:extLst>
          </p:cNvPr>
          <p:cNvCxnSpPr/>
          <p:nvPr/>
        </p:nvCxnSpPr>
        <p:spPr>
          <a:xfrm flipH="1" flipV="1">
            <a:off x="5524500" y="1197872"/>
            <a:ext cx="355600" cy="447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9E611E6-B8D0-49A0-8DFC-1C4B7927CF44}"/>
              </a:ext>
            </a:extLst>
          </p:cNvPr>
          <p:cNvSpPr/>
          <p:nvPr/>
        </p:nvSpPr>
        <p:spPr>
          <a:xfrm>
            <a:off x="10313948" y="3542225"/>
            <a:ext cx="1559922" cy="578970"/>
          </a:xfrm>
          <a:prstGeom prst="ellipse">
            <a:avLst/>
          </a:prstGeom>
          <a:solidFill>
            <a:srgbClr val="FEC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Creditor</a:t>
            </a:r>
          </a:p>
        </p:txBody>
      </p:sp>
      <p:cxnSp>
        <p:nvCxnSpPr>
          <p:cNvPr id="70" name="Straight Arrow Connector 69">
            <a:extLst>
              <a:ext uri="{FF2B5EF4-FFF2-40B4-BE49-F238E27FC236}">
                <a16:creationId xmlns:a16="http://schemas.microsoft.com/office/drawing/2014/main" id="{D4AA87C0-1941-420C-AEE4-52D0064A2DE4}"/>
              </a:ext>
            </a:extLst>
          </p:cNvPr>
          <p:cNvCxnSpPr/>
          <p:nvPr/>
        </p:nvCxnSpPr>
        <p:spPr>
          <a:xfrm>
            <a:off x="7121982" y="3282138"/>
            <a:ext cx="2926249" cy="5907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66B173F-7F20-42B9-80F9-57BA977D3E5A}"/>
              </a:ext>
            </a:extLst>
          </p:cNvPr>
          <p:cNvSpPr txBox="1"/>
          <p:nvPr/>
        </p:nvSpPr>
        <p:spPr>
          <a:xfrm>
            <a:off x="9382476" y="3459568"/>
            <a:ext cx="725448" cy="338554"/>
          </a:xfrm>
          <a:prstGeom prst="rect">
            <a:avLst/>
          </a:prstGeom>
          <a:noFill/>
        </p:spPr>
        <p:txBody>
          <a:bodyPr wrap="square" rtlCol="0">
            <a:spAutoFit/>
          </a:bodyPr>
          <a:lstStyle/>
          <a:p>
            <a:r>
              <a:rPr lang="en-IN" sz="800" dirty="0"/>
              <a:t>Lending money </a:t>
            </a:r>
          </a:p>
        </p:txBody>
      </p:sp>
      <p:pic>
        <p:nvPicPr>
          <p:cNvPr id="72" name="Picture 71">
            <a:extLst>
              <a:ext uri="{FF2B5EF4-FFF2-40B4-BE49-F238E27FC236}">
                <a16:creationId xmlns:a16="http://schemas.microsoft.com/office/drawing/2014/main" id="{3B6D1677-7E13-404C-8AEF-48D6F635AC95}"/>
              </a:ext>
            </a:extLst>
          </p:cNvPr>
          <p:cNvPicPr>
            <a:picLocks noChangeAspect="1"/>
          </p:cNvPicPr>
          <p:nvPr/>
        </p:nvPicPr>
        <p:blipFill>
          <a:blip r:embed="rId14"/>
          <a:stretch>
            <a:fillRect/>
          </a:stretch>
        </p:blipFill>
        <p:spPr>
          <a:xfrm>
            <a:off x="5631566" y="5399776"/>
            <a:ext cx="1250982" cy="1250982"/>
          </a:xfrm>
          <a:prstGeom prst="rect">
            <a:avLst/>
          </a:prstGeom>
        </p:spPr>
      </p:pic>
      <p:cxnSp>
        <p:nvCxnSpPr>
          <p:cNvPr id="74" name="Connector: Curved 73">
            <a:extLst>
              <a:ext uri="{FF2B5EF4-FFF2-40B4-BE49-F238E27FC236}">
                <a16:creationId xmlns:a16="http://schemas.microsoft.com/office/drawing/2014/main" id="{9D574CAC-BD35-4FE3-A452-26743FB202BB}"/>
              </a:ext>
            </a:extLst>
          </p:cNvPr>
          <p:cNvCxnSpPr>
            <a:cxnSpLocks/>
          </p:cNvCxnSpPr>
          <p:nvPr/>
        </p:nvCxnSpPr>
        <p:spPr>
          <a:xfrm flipV="1">
            <a:off x="6882550" y="5150691"/>
            <a:ext cx="654467" cy="501467"/>
          </a:xfrm>
          <a:prstGeom prst="curvedConnector3">
            <a:avLst>
              <a:gd name="adj1" fmla="val 8298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82F80803-B62E-46B7-B36E-5C082112907D}"/>
              </a:ext>
            </a:extLst>
          </p:cNvPr>
          <p:cNvSpPr txBox="1"/>
          <p:nvPr/>
        </p:nvSpPr>
        <p:spPr>
          <a:xfrm>
            <a:off x="6850568" y="5775544"/>
            <a:ext cx="953851" cy="338554"/>
          </a:xfrm>
          <a:prstGeom prst="rect">
            <a:avLst/>
          </a:prstGeom>
          <a:noFill/>
        </p:spPr>
        <p:txBody>
          <a:bodyPr wrap="square" rtlCol="0">
            <a:spAutoFit/>
          </a:bodyPr>
          <a:lstStyle/>
          <a:p>
            <a:r>
              <a:rPr lang="en-IN" sz="800" dirty="0"/>
              <a:t>Mailchimp marketing</a:t>
            </a:r>
          </a:p>
        </p:txBody>
      </p:sp>
      <p:pic>
        <p:nvPicPr>
          <p:cNvPr id="85" name="Picture 84">
            <a:extLst>
              <a:ext uri="{FF2B5EF4-FFF2-40B4-BE49-F238E27FC236}">
                <a16:creationId xmlns:a16="http://schemas.microsoft.com/office/drawing/2014/main" id="{6F2898F0-D85F-4F26-A918-02BF9673A808}"/>
              </a:ext>
            </a:extLst>
          </p:cNvPr>
          <p:cNvPicPr>
            <a:picLocks noChangeAspect="1"/>
          </p:cNvPicPr>
          <p:nvPr/>
        </p:nvPicPr>
        <p:blipFill>
          <a:blip r:embed="rId15"/>
          <a:stretch>
            <a:fillRect/>
          </a:stretch>
        </p:blipFill>
        <p:spPr>
          <a:xfrm>
            <a:off x="7765498" y="5208179"/>
            <a:ext cx="1131327" cy="633543"/>
          </a:xfrm>
          <a:prstGeom prst="rect">
            <a:avLst/>
          </a:prstGeom>
        </p:spPr>
      </p:pic>
      <p:cxnSp>
        <p:nvCxnSpPr>
          <p:cNvPr id="87" name="Straight Arrow Connector 86">
            <a:extLst>
              <a:ext uri="{FF2B5EF4-FFF2-40B4-BE49-F238E27FC236}">
                <a16:creationId xmlns:a16="http://schemas.microsoft.com/office/drawing/2014/main" id="{883B53E3-F6E3-42F5-A141-1AE20D50C911}"/>
              </a:ext>
            </a:extLst>
          </p:cNvPr>
          <p:cNvCxnSpPr/>
          <p:nvPr/>
        </p:nvCxnSpPr>
        <p:spPr>
          <a:xfrm flipH="1" flipV="1">
            <a:off x="7897199" y="4690879"/>
            <a:ext cx="421351" cy="48003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1192097-E3BC-4618-9B2E-1EBE55C82869}"/>
              </a:ext>
            </a:extLst>
          </p:cNvPr>
          <p:cNvSpPr txBox="1"/>
          <p:nvPr/>
        </p:nvSpPr>
        <p:spPr>
          <a:xfrm>
            <a:off x="7897199" y="5856256"/>
            <a:ext cx="999626" cy="338554"/>
          </a:xfrm>
          <a:prstGeom prst="rect">
            <a:avLst/>
          </a:prstGeom>
          <a:noFill/>
        </p:spPr>
        <p:txBody>
          <a:bodyPr wrap="square" rtlCol="0">
            <a:spAutoFit/>
          </a:bodyPr>
          <a:lstStyle/>
          <a:p>
            <a:r>
              <a:rPr lang="en-IN" sz="800" dirty="0"/>
              <a:t>Gateways for transactions</a:t>
            </a:r>
          </a:p>
        </p:txBody>
      </p:sp>
    </p:spTree>
    <p:extLst>
      <p:ext uri="{BB962C8B-B14F-4D97-AF65-F5344CB8AC3E}">
        <p14:creationId xmlns:p14="http://schemas.microsoft.com/office/powerpoint/2010/main" val="390029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8BF871-13F6-4032-9674-157242C6869B}"/>
              </a:ext>
            </a:extLst>
          </p:cNvPr>
          <p:cNvSpPr>
            <a:spLocks noGrp="1"/>
          </p:cNvSpPr>
          <p:nvPr>
            <p:ph type="subTitle" idx="1"/>
          </p:nvPr>
        </p:nvSpPr>
        <p:spPr>
          <a:xfrm>
            <a:off x="266700" y="70708"/>
            <a:ext cx="11788346" cy="6462584"/>
          </a:xfrm>
          <a:solidFill>
            <a:schemeClr val="bg1"/>
          </a:solidFill>
        </p:spPr>
        <p:txBody>
          <a:bodyPr/>
          <a:lstStyle/>
          <a:p>
            <a:r>
              <a:rPr lang="en-IN" dirty="0"/>
              <a:t> </a:t>
            </a:r>
          </a:p>
        </p:txBody>
      </p:sp>
      <p:sp>
        <p:nvSpPr>
          <p:cNvPr id="2" name="Title 1">
            <a:extLst>
              <a:ext uri="{FF2B5EF4-FFF2-40B4-BE49-F238E27FC236}">
                <a16:creationId xmlns:a16="http://schemas.microsoft.com/office/drawing/2014/main" id="{BDB5DA6E-368B-4390-B5A2-2D2CE0C48715}"/>
              </a:ext>
            </a:extLst>
          </p:cNvPr>
          <p:cNvSpPr>
            <a:spLocks noGrp="1"/>
          </p:cNvSpPr>
          <p:nvPr>
            <p:ph type="ctrTitle"/>
          </p:nvPr>
        </p:nvSpPr>
        <p:spPr>
          <a:xfrm>
            <a:off x="201826" y="275920"/>
            <a:ext cx="7558217" cy="842361"/>
          </a:xfrm>
        </p:spPr>
        <p:txBody>
          <a:bodyPr/>
          <a:lstStyle/>
          <a:p>
            <a:r>
              <a:rPr lang="en-IN" dirty="0"/>
              <a:t>Mock GUI diagram</a:t>
            </a:r>
          </a:p>
        </p:txBody>
      </p:sp>
      <p:pic>
        <p:nvPicPr>
          <p:cNvPr id="4" name="Picture 3">
            <a:extLst>
              <a:ext uri="{FF2B5EF4-FFF2-40B4-BE49-F238E27FC236}">
                <a16:creationId xmlns:a16="http://schemas.microsoft.com/office/drawing/2014/main" id="{17A05024-9D0C-4774-A977-81C7BEB7BFCE}"/>
              </a:ext>
            </a:extLst>
          </p:cNvPr>
          <p:cNvPicPr>
            <a:picLocks noChangeAspect="1"/>
          </p:cNvPicPr>
          <p:nvPr/>
        </p:nvPicPr>
        <p:blipFill>
          <a:blip r:embed="rId2"/>
          <a:stretch>
            <a:fillRect/>
          </a:stretch>
        </p:blipFill>
        <p:spPr>
          <a:xfrm>
            <a:off x="201825" y="1118281"/>
            <a:ext cx="4800600" cy="4046843"/>
          </a:xfrm>
          <a:prstGeom prst="rect">
            <a:avLst/>
          </a:prstGeom>
        </p:spPr>
      </p:pic>
      <p:pic>
        <p:nvPicPr>
          <p:cNvPr id="5" name="Picture 4">
            <a:extLst>
              <a:ext uri="{FF2B5EF4-FFF2-40B4-BE49-F238E27FC236}">
                <a16:creationId xmlns:a16="http://schemas.microsoft.com/office/drawing/2014/main" id="{F8963828-16A4-482D-96DB-FED17C907E76}"/>
              </a:ext>
            </a:extLst>
          </p:cNvPr>
          <p:cNvPicPr>
            <a:picLocks noChangeAspect="1"/>
          </p:cNvPicPr>
          <p:nvPr/>
        </p:nvPicPr>
        <p:blipFill>
          <a:blip r:embed="rId3"/>
          <a:stretch>
            <a:fillRect/>
          </a:stretch>
        </p:blipFill>
        <p:spPr>
          <a:xfrm>
            <a:off x="363750" y="5165124"/>
            <a:ext cx="4476750" cy="1019175"/>
          </a:xfrm>
          <a:prstGeom prst="rect">
            <a:avLst/>
          </a:prstGeom>
        </p:spPr>
      </p:pic>
      <p:pic>
        <p:nvPicPr>
          <p:cNvPr id="8" name="Picture 7">
            <a:extLst>
              <a:ext uri="{FF2B5EF4-FFF2-40B4-BE49-F238E27FC236}">
                <a16:creationId xmlns:a16="http://schemas.microsoft.com/office/drawing/2014/main" id="{FD075225-8E4A-4BA9-9023-2040031C2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2425" y="1196493"/>
            <a:ext cx="6987748" cy="523948"/>
          </a:xfrm>
          <a:prstGeom prst="rect">
            <a:avLst/>
          </a:prstGeom>
        </p:spPr>
      </p:pic>
      <p:pic>
        <p:nvPicPr>
          <p:cNvPr id="9" name="Picture 8">
            <a:extLst>
              <a:ext uri="{FF2B5EF4-FFF2-40B4-BE49-F238E27FC236}">
                <a16:creationId xmlns:a16="http://schemas.microsoft.com/office/drawing/2014/main" id="{0426E32A-2E66-4768-AC2E-0322E35856ED}"/>
              </a:ext>
            </a:extLst>
          </p:cNvPr>
          <p:cNvPicPr>
            <a:picLocks noChangeAspect="1"/>
          </p:cNvPicPr>
          <p:nvPr/>
        </p:nvPicPr>
        <p:blipFill>
          <a:blip r:embed="rId5"/>
          <a:stretch>
            <a:fillRect/>
          </a:stretch>
        </p:blipFill>
        <p:spPr>
          <a:xfrm>
            <a:off x="6837895" y="1076646"/>
            <a:ext cx="851160" cy="842362"/>
          </a:xfrm>
          <a:prstGeom prst="rect">
            <a:avLst/>
          </a:prstGeom>
        </p:spPr>
      </p:pic>
      <p:pic>
        <p:nvPicPr>
          <p:cNvPr id="11" name="Picture 10">
            <a:extLst>
              <a:ext uri="{FF2B5EF4-FFF2-40B4-BE49-F238E27FC236}">
                <a16:creationId xmlns:a16="http://schemas.microsoft.com/office/drawing/2014/main" id="{B7EB74C0-3E4B-4239-9C55-8F96ACFC85DD}"/>
              </a:ext>
            </a:extLst>
          </p:cNvPr>
          <p:cNvPicPr>
            <a:picLocks noChangeAspect="1"/>
          </p:cNvPicPr>
          <p:nvPr/>
        </p:nvPicPr>
        <p:blipFill>
          <a:blip r:embed="rId6"/>
          <a:stretch>
            <a:fillRect/>
          </a:stretch>
        </p:blipFill>
        <p:spPr>
          <a:xfrm>
            <a:off x="5048248" y="5313170"/>
            <a:ext cx="7006798" cy="1298334"/>
          </a:xfrm>
          <a:prstGeom prst="rect">
            <a:avLst/>
          </a:prstGeom>
        </p:spPr>
      </p:pic>
      <p:sp>
        <p:nvSpPr>
          <p:cNvPr id="12" name="TextBox 11">
            <a:extLst>
              <a:ext uri="{FF2B5EF4-FFF2-40B4-BE49-F238E27FC236}">
                <a16:creationId xmlns:a16="http://schemas.microsoft.com/office/drawing/2014/main" id="{540FED8B-F804-41F6-9AEE-B4C9F9277158}"/>
              </a:ext>
            </a:extLst>
          </p:cNvPr>
          <p:cNvSpPr txBox="1"/>
          <p:nvPr/>
        </p:nvSpPr>
        <p:spPr>
          <a:xfrm>
            <a:off x="5099050" y="5467832"/>
            <a:ext cx="831850" cy="230832"/>
          </a:xfrm>
          <a:prstGeom prst="rect">
            <a:avLst/>
          </a:prstGeom>
          <a:solidFill>
            <a:schemeClr val="bg1"/>
          </a:solidFill>
        </p:spPr>
        <p:txBody>
          <a:bodyPr wrap="square" rtlCol="0">
            <a:spAutoFit/>
          </a:bodyPr>
          <a:lstStyle/>
          <a:p>
            <a:r>
              <a:rPr lang="en-IN" sz="900" dirty="0">
                <a:solidFill>
                  <a:srgbClr val="6B9AA0"/>
                </a:solidFill>
                <a:latin typeface="Agency FB" panose="020B0503020202020204" pitchFamily="34" charset="0"/>
              </a:rPr>
              <a:t>Resume</a:t>
            </a:r>
          </a:p>
        </p:txBody>
      </p:sp>
      <p:pic>
        <p:nvPicPr>
          <p:cNvPr id="19" name="Picture 18">
            <a:extLst>
              <a:ext uri="{FF2B5EF4-FFF2-40B4-BE49-F238E27FC236}">
                <a16:creationId xmlns:a16="http://schemas.microsoft.com/office/drawing/2014/main" id="{1C7CBCE9-1045-4CE8-8ABE-2139830ACEE9}"/>
              </a:ext>
            </a:extLst>
          </p:cNvPr>
          <p:cNvPicPr>
            <a:picLocks noChangeAspect="1"/>
          </p:cNvPicPr>
          <p:nvPr/>
        </p:nvPicPr>
        <p:blipFill>
          <a:blip r:embed="rId7"/>
          <a:stretch>
            <a:fillRect/>
          </a:stretch>
        </p:blipFill>
        <p:spPr>
          <a:xfrm>
            <a:off x="5099051" y="1728494"/>
            <a:ext cx="5686424" cy="3584676"/>
          </a:xfrm>
          <a:prstGeom prst="rect">
            <a:avLst/>
          </a:prstGeom>
        </p:spPr>
      </p:pic>
      <p:pic>
        <p:nvPicPr>
          <p:cNvPr id="14" name="Picture 13">
            <a:extLst>
              <a:ext uri="{FF2B5EF4-FFF2-40B4-BE49-F238E27FC236}">
                <a16:creationId xmlns:a16="http://schemas.microsoft.com/office/drawing/2014/main" id="{9A9AAA9C-29C7-47BB-9D37-B1EA8108CBE4}"/>
              </a:ext>
            </a:extLst>
          </p:cNvPr>
          <p:cNvPicPr>
            <a:picLocks noChangeAspect="1"/>
          </p:cNvPicPr>
          <p:nvPr/>
        </p:nvPicPr>
        <p:blipFill>
          <a:blip r:embed="rId8"/>
          <a:stretch>
            <a:fillRect/>
          </a:stretch>
        </p:blipFill>
        <p:spPr>
          <a:xfrm>
            <a:off x="9130387" y="1728492"/>
            <a:ext cx="2859786" cy="3506465"/>
          </a:xfrm>
          <a:prstGeom prst="rect">
            <a:avLst/>
          </a:prstGeom>
        </p:spPr>
      </p:pic>
      <p:pic>
        <p:nvPicPr>
          <p:cNvPr id="13" name="Picture 12">
            <a:extLst>
              <a:ext uri="{FF2B5EF4-FFF2-40B4-BE49-F238E27FC236}">
                <a16:creationId xmlns:a16="http://schemas.microsoft.com/office/drawing/2014/main" id="{B3ECC8D3-B390-43FB-8BEF-7A79252430C2}"/>
              </a:ext>
            </a:extLst>
          </p:cNvPr>
          <p:cNvPicPr>
            <a:picLocks noChangeAspect="1"/>
          </p:cNvPicPr>
          <p:nvPr/>
        </p:nvPicPr>
        <p:blipFill>
          <a:blip r:embed="rId9"/>
          <a:stretch>
            <a:fillRect/>
          </a:stretch>
        </p:blipFill>
        <p:spPr>
          <a:xfrm>
            <a:off x="10785475" y="3141702"/>
            <a:ext cx="1139825" cy="2296290"/>
          </a:xfrm>
          <a:prstGeom prst="rect">
            <a:avLst/>
          </a:prstGeom>
        </p:spPr>
      </p:pic>
      <p:sp>
        <p:nvSpPr>
          <p:cNvPr id="15" name="TextBox 14">
            <a:extLst>
              <a:ext uri="{FF2B5EF4-FFF2-40B4-BE49-F238E27FC236}">
                <a16:creationId xmlns:a16="http://schemas.microsoft.com/office/drawing/2014/main" id="{F13F272F-5433-4282-98AD-8D81B80FFCE5}"/>
              </a:ext>
            </a:extLst>
          </p:cNvPr>
          <p:cNvSpPr txBox="1"/>
          <p:nvPr/>
        </p:nvSpPr>
        <p:spPr>
          <a:xfrm>
            <a:off x="9432925" y="2178050"/>
            <a:ext cx="2108200" cy="218948"/>
          </a:xfrm>
          <a:prstGeom prst="rect">
            <a:avLst/>
          </a:prstGeom>
          <a:solidFill>
            <a:schemeClr val="bg1"/>
          </a:solidFill>
        </p:spPr>
        <p:txBody>
          <a:bodyPr wrap="square" rtlCol="0">
            <a:spAutoFit/>
          </a:bodyPr>
          <a:lstStyle/>
          <a:p>
            <a:endParaRPr lang="en-IN" dirty="0"/>
          </a:p>
        </p:txBody>
      </p:sp>
      <p:pic>
        <p:nvPicPr>
          <p:cNvPr id="16" name="Picture 15">
            <a:extLst>
              <a:ext uri="{FF2B5EF4-FFF2-40B4-BE49-F238E27FC236}">
                <a16:creationId xmlns:a16="http://schemas.microsoft.com/office/drawing/2014/main" id="{880F7EF0-49BE-4159-8DFF-19A11BABBF61}"/>
              </a:ext>
            </a:extLst>
          </p:cNvPr>
          <p:cNvPicPr>
            <a:picLocks noChangeAspect="1"/>
          </p:cNvPicPr>
          <p:nvPr/>
        </p:nvPicPr>
        <p:blipFill>
          <a:blip r:embed="rId5"/>
          <a:stretch>
            <a:fillRect/>
          </a:stretch>
        </p:blipFill>
        <p:spPr>
          <a:xfrm>
            <a:off x="9368052" y="2046467"/>
            <a:ext cx="487148" cy="482113"/>
          </a:xfrm>
          <a:prstGeom prst="rect">
            <a:avLst/>
          </a:prstGeom>
        </p:spPr>
      </p:pic>
      <p:pic>
        <p:nvPicPr>
          <p:cNvPr id="17" name="Picture 16">
            <a:extLst>
              <a:ext uri="{FF2B5EF4-FFF2-40B4-BE49-F238E27FC236}">
                <a16:creationId xmlns:a16="http://schemas.microsoft.com/office/drawing/2014/main" id="{73AFFC6E-900A-4C65-B067-B7CE8ABB9533}"/>
              </a:ext>
            </a:extLst>
          </p:cNvPr>
          <p:cNvPicPr>
            <a:picLocks noChangeAspect="1"/>
          </p:cNvPicPr>
          <p:nvPr/>
        </p:nvPicPr>
        <p:blipFill>
          <a:blip r:embed="rId10"/>
          <a:stretch>
            <a:fillRect/>
          </a:stretch>
        </p:blipFill>
        <p:spPr>
          <a:xfrm>
            <a:off x="9920073" y="2169998"/>
            <a:ext cx="1239314" cy="224320"/>
          </a:xfrm>
          <a:prstGeom prst="rect">
            <a:avLst/>
          </a:prstGeom>
        </p:spPr>
      </p:pic>
      <p:pic>
        <p:nvPicPr>
          <p:cNvPr id="18" name="Picture 17">
            <a:extLst>
              <a:ext uri="{FF2B5EF4-FFF2-40B4-BE49-F238E27FC236}">
                <a16:creationId xmlns:a16="http://schemas.microsoft.com/office/drawing/2014/main" id="{01E4CD1E-E8B6-4572-92E3-E2FA257A5CBC}"/>
              </a:ext>
            </a:extLst>
          </p:cNvPr>
          <p:cNvPicPr>
            <a:picLocks noChangeAspect="1"/>
          </p:cNvPicPr>
          <p:nvPr/>
        </p:nvPicPr>
        <p:blipFill>
          <a:blip r:embed="rId10"/>
          <a:stretch>
            <a:fillRect/>
          </a:stretch>
        </p:blipFill>
        <p:spPr>
          <a:xfrm>
            <a:off x="9432925" y="3722090"/>
            <a:ext cx="553780" cy="124091"/>
          </a:xfrm>
          <a:prstGeom prst="rect">
            <a:avLst/>
          </a:prstGeom>
        </p:spPr>
      </p:pic>
      <p:pic>
        <p:nvPicPr>
          <p:cNvPr id="21" name="Picture 20">
            <a:extLst>
              <a:ext uri="{FF2B5EF4-FFF2-40B4-BE49-F238E27FC236}">
                <a16:creationId xmlns:a16="http://schemas.microsoft.com/office/drawing/2014/main" id="{63DFBDC4-514B-4715-A2EB-65B65D561D92}"/>
              </a:ext>
            </a:extLst>
          </p:cNvPr>
          <p:cNvPicPr>
            <a:picLocks noChangeAspect="1"/>
          </p:cNvPicPr>
          <p:nvPr/>
        </p:nvPicPr>
        <p:blipFill>
          <a:blip r:embed="rId10"/>
          <a:stretch>
            <a:fillRect/>
          </a:stretch>
        </p:blipFill>
        <p:spPr>
          <a:xfrm>
            <a:off x="5099050" y="1919008"/>
            <a:ext cx="572545" cy="284661"/>
          </a:xfrm>
          <a:prstGeom prst="rect">
            <a:avLst/>
          </a:prstGeom>
        </p:spPr>
      </p:pic>
      <p:sp>
        <p:nvSpPr>
          <p:cNvPr id="24" name="TextBox 23">
            <a:extLst>
              <a:ext uri="{FF2B5EF4-FFF2-40B4-BE49-F238E27FC236}">
                <a16:creationId xmlns:a16="http://schemas.microsoft.com/office/drawing/2014/main" id="{211AE18E-3BE4-4D4E-A3E0-D76A27F1C62D}"/>
              </a:ext>
            </a:extLst>
          </p:cNvPr>
          <p:cNvSpPr txBox="1"/>
          <p:nvPr/>
        </p:nvSpPr>
        <p:spPr>
          <a:xfrm>
            <a:off x="5099050" y="5670780"/>
            <a:ext cx="1162052" cy="230832"/>
          </a:xfrm>
          <a:prstGeom prst="rect">
            <a:avLst/>
          </a:prstGeom>
          <a:solidFill>
            <a:schemeClr val="bg1"/>
          </a:solidFill>
        </p:spPr>
        <p:txBody>
          <a:bodyPr wrap="square" rtlCol="0">
            <a:spAutoFit/>
          </a:bodyPr>
          <a:lstStyle/>
          <a:p>
            <a:r>
              <a:rPr lang="en-IN" sz="900" dirty="0">
                <a:solidFill>
                  <a:srgbClr val="6B9AA0"/>
                </a:solidFill>
                <a:latin typeface="Agency FB" panose="020B0503020202020204" pitchFamily="34" charset="0"/>
              </a:rPr>
              <a:t>Company information</a:t>
            </a:r>
          </a:p>
        </p:txBody>
      </p:sp>
    </p:spTree>
    <p:extLst>
      <p:ext uri="{BB962C8B-B14F-4D97-AF65-F5344CB8AC3E}">
        <p14:creationId xmlns:p14="http://schemas.microsoft.com/office/powerpoint/2010/main" val="2290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13A5-AAE5-49D4-93E9-32DCAEB87D90}"/>
              </a:ext>
            </a:extLst>
          </p:cNvPr>
          <p:cNvSpPr txBox="1">
            <a:spLocks/>
          </p:cNvSpPr>
          <p:nvPr/>
        </p:nvSpPr>
        <p:spPr>
          <a:xfrm>
            <a:off x="435742" y="467305"/>
            <a:ext cx="7558217" cy="842361"/>
          </a:xfrm>
          <a:prstGeom prst="rect">
            <a:avLst/>
          </a:prstGeom>
        </p:spPr>
        <p:txBody>
          <a:bodyPr vert="horz" lIns="91440" tIns="45720" rIns="91440" bIns="45720" rtlCol="0" anchor="b">
            <a:normAutofit fontScale="92500"/>
          </a:bodyPr>
          <a:lstStyle>
            <a:lvl1pPr marL="0" algn="ctr" defTabSz="914400" rtl="0" eaLnBrk="1" latinLnBrk="0" hangingPunct="1">
              <a:lnSpc>
                <a:spcPct val="90000"/>
              </a:lnSpc>
              <a:spcBef>
                <a:spcPct val="0"/>
              </a:spcBef>
              <a:buNone/>
              <a:defRPr lang="en-US" sz="5400" kern="120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IN" dirty="0"/>
              <a:t>Mock GUI diagram (cont. )</a:t>
            </a:r>
          </a:p>
        </p:txBody>
      </p:sp>
      <p:pic>
        <p:nvPicPr>
          <p:cNvPr id="6" name="Picture 5">
            <a:extLst>
              <a:ext uri="{FF2B5EF4-FFF2-40B4-BE49-F238E27FC236}">
                <a16:creationId xmlns:a16="http://schemas.microsoft.com/office/drawing/2014/main" id="{0C335C16-FAB4-42D2-8E92-0DCB2563D0D5}"/>
              </a:ext>
            </a:extLst>
          </p:cNvPr>
          <p:cNvPicPr>
            <a:picLocks noChangeAspect="1"/>
          </p:cNvPicPr>
          <p:nvPr/>
        </p:nvPicPr>
        <p:blipFill>
          <a:blip r:embed="rId2"/>
          <a:stretch>
            <a:fillRect/>
          </a:stretch>
        </p:blipFill>
        <p:spPr>
          <a:xfrm>
            <a:off x="619761" y="1224605"/>
            <a:ext cx="10799605" cy="5081029"/>
          </a:xfrm>
          <a:prstGeom prst="rect">
            <a:avLst/>
          </a:prstGeom>
        </p:spPr>
      </p:pic>
      <p:pic>
        <p:nvPicPr>
          <p:cNvPr id="7" name="Picture 6">
            <a:extLst>
              <a:ext uri="{FF2B5EF4-FFF2-40B4-BE49-F238E27FC236}">
                <a16:creationId xmlns:a16="http://schemas.microsoft.com/office/drawing/2014/main" id="{E290DF4E-E954-4D61-8845-890149337DF4}"/>
              </a:ext>
            </a:extLst>
          </p:cNvPr>
          <p:cNvPicPr>
            <a:picLocks noChangeAspect="1"/>
          </p:cNvPicPr>
          <p:nvPr/>
        </p:nvPicPr>
        <p:blipFill>
          <a:blip r:embed="rId3"/>
          <a:stretch>
            <a:fillRect/>
          </a:stretch>
        </p:blipFill>
        <p:spPr>
          <a:xfrm>
            <a:off x="7720703" y="3429000"/>
            <a:ext cx="3882682" cy="2876634"/>
          </a:xfrm>
          <a:prstGeom prst="rect">
            <a:avLst/>
          </a:prstGeom>
        </p:spPr>
      </p:pic>
    </p:spTree>
    <p:extLst>
      <p:ext uri="{BB962C8B-B14F-4D97-AF65-F5344CB8AC3E}">
        <p14:creationId xmlns:p14="http://schemas.microsoft.com/office/powerpoint/2010/main" val="2543465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878EF7-AB2A-4C28-9DE4-2E82507C7B2D}"/>
              </a:ext>
            </a:extLst>
          </p:cNvPr>
          <p:cNvSpPr txBox="1"/>
          <p:nvPr/>
        </p:nvSpPr>
        <p:spPr>
          <a:xfrm>
            <a:off x="377444" y="206072"/>
            <a:ext cx="4994656" cy="707886"/>
          </a:xfrm>
          <a:prstGeom prst="rect">
            <a:avLst/>
          </a:prstGeom>
          <a:solidFill>
            <a:schemeClr val="bg1"/>
          </a:solidFill>
        </p:spPr>
        <p:txBody>
          <a:bodyPr wrap="square" rtlCol="0">
            <a:spAutoFit/>
          </a:bodyPr>
          <a:lstStyle/>
          <a:p>
            <a:r>
              <a:rPr lang="en-US" sz="2000" b="1" dirty="0"/>
              <a:t>Development Notes</a:t>
            </a:r>
          </a:p>
          <a:p>
            <a:r>
              <a:rPr lang="en-US" sz="2000" b="1" dirty="0"/>
              <a:t>Tools to be used (Inputs):</a:t>
            </a:r>
          </a:p>
        </p:txBody>
      </p:sp>
      <p:pic>
        <p:nvPicPr>
          <p:cNvPr id="2" name="Picture 1">
            <a:extLst>
              <a:ext uri="{FF2B5EF4-FFF2-40B4-BE49-F238E27FC236}">
                <a16:creationId xmlns:a16="http://schemas.microsoft.com/office/drawing/2014/main" id="{692FF5B8-6169-483F-A246-55B46D6516CA}"/>
              </a:ext>
            </a:extLst>
          </p:cNvPr>
          <p:cNvPicPr>
            <a:picLocks noChangeAspect="1"/>
          </p:cNvPicPr>
          <p:nvPr/>
        </p:nvPicPr>
        <p:blipFill>
          <a:blip r:embed="rId3"/>
          <a:stretch>
            <a:fillRect/>
          </a:stretch>
        </p:blipFill>
        <p:spPr>
          <a:xfrm>
            <a:off x="377444" y="4681062"/>
            <a:ext cx="4994656" cy="1772874"/>
          </a:xfrm>
          <a:prstGeom prst="rect">
            <a:avLst/>
          </a:prstGeom>
        </p:spPr>
      </p:pic>
      <p:sp>
        <p:nvSpPr>
          <p:cNvPr id="3" name="TextBox 2">
            <a:extLst>
              <a:ext uri="{FF2B5EF4-FFF2-40B4-BE49-F238E27FC236}">
                <a16:creationId xmlns:a16="http://schemas.microsoft.com/office/drawing/2014/main" id="{9D76A25A-AFD7-44DF-8FF4-5E09C0491EED}"/>
              </a:ext>
            </a:extLst>
          </p:cNvPr>
          <p:cNvSpPr txBox="1"/>
          <p:nvPr/>
        </p:nvSpPr>
        <p:spPr>
          <a:xfrm>
            <a:off x="377444" y="606182"/>
            <a:ext cx="4689856" cy="4185761"/>
          </a:xfrm>
          <a:prstGeom prst="rect">
            <a:avLst/>
          </a:prstGeom>
          <a:solidFill>
            <a:schemeClr val="bg1"/>
          </a:solidFill>
        </p:spPr>
        <p:txBody>
          <a:bodyPr wrap="square" rtlCol="0">
            <a:spAutoFit/>
          </a:bodyPr>
          <a:lstStyle/>
          <a:p>
            <a:pPr marL="342900" indent="-342900" algn="just">
              <a:buAutoNum type="arabicPeriod"/>
            </a:pPr>
            <a:r>
              <a:rPr lang="en-IN" sz="1400" dirty="0"/>
              <a:t>Webpage Design Tool: Dreamweaver software (drag and drop method)</a:t>
            </a:r>
          </a:p>
          <a:p>
            <a:pPr marL="342900" indent="-342900" algn="just">
              <a:buAutoNum type="arabicPeriod"/>
            </a:pPr>
            <a:r>
              <a:rPr lang="en-IN" sz="1400" dirty="0"/>
              <a:t>Content modelling HTML + CSS (for web design)</a:t>
            </a:r>
          </a:p>
          <a:p>
            <a:pPr marL="342900" indent="-342900" algn="just">
              <a:buAutoNum type="arabicPeriod"/>
            </a:pPr>
            <a:r>
              <a:rPr lang="en-IN" sz="1400" dirty="0"/>
              <a:t>JavaScript as client site server scripting language</a:t>
            </a:r>
          </a:p>
          <a:p>
            <a:pPr marL="342900" indent="-342900" algn="just">
              <a:buAutoNum type="arabicPeriod"/>
            </a:pPr>
            <a:r>
              <a:rPr lang="en-IN" sz="1400" dirty="0"/>
              <a:t>PHP: dynamic data (encrypted way- more security), browser compiler for the code- server-side scripting language</a:t>
            </a:r>
          </a:p>
          <a:p>
            <a:pPr marL="342900" indent="-342900" algn="just">
              <a:buAutoNum type="arabicPeriod"/>
            </a:pPr>
            <a:r>
              <a:rPr lang="en-IN" sz="1400" dirty="0"/>
              <a:t>MySQL as database to store user information</a:t>
            </a:r>
          </a:p>
          <a:p>
            <a:pPr marL="342900" indent="-342900" algn="just">
              <a:buAutoNum type="arabicPeriod"/>
            </a:pPr>
            <a:r>
              <a:rPr lang="en-US" sz="1400" dirty="0"/>
              <a:t>Tableau and </a:t>
            </a:r>
            <a:r>
              <a:rPr lang="en-US" sz="1400" dirty="0" err="1"/>
              <a:t>Rstudio</a:t>
            </a:r>
            <a:r>
              <a:rPr lang="en-US" sz="1400" dirty="0"/>
              <a:t> integration for visualization, project display, interactive graphs.</a:t>
            </a:r>
          </a:p>
          <a:p>
            <a:pPr marL="342900" indent="-342900" algn="just">
              <a:buAutoNum type="arabicPeriod"/>
            </a:pPr>
            <a:r>
              <a:rPr lang="en-US" sz="1400" dirty="0"/>
              <a:t>ML software like Weka etc.</a:t>
            </a:r>
          </a:p>
          <a:p>
            <a:pPr marL="342900" indent="-342900" algn="just">
              <a:buAutoNum type="arabicPeriod"/>
            </a:pPr>
            <a:r>
              <a:rPr lang="en-US" sz="1400" dirty="0"/>
              <a:t>Developer APIs – Facebook, Google etc.</a:t>
            </a:r>
          </a:p>
          <a:p>
            <a:pPr marL="342900" indent="-342900" algn="just">
              <a:buAutoNum type="arabicPeriod"/>
            </a:pPr>
            <a:r>
              <a:rPr lang="en-US" sz="1400" dirty="0"/>
              <a:t>CDN services like Cloudflare for DDoS protection</a:t>
            </a:r>
          </a:p>
          <a:p>
            <a:pPr marL="342900" indent="-342900" algn="just">
              <a:buAutoNum type="arabicPeriod"/>
            </a:pPr>
            <a:r>
              <a:rPr lang="en-US" sz="1400" dirty="0"/>
              <a:t>Tools for newsletter- RSS </a:t>
            </a:r>
            <a:r>
              <a:rPr lang="en-US" sz="1400" dirty="0" err="1"/>
              <a:t>feets</a:t>
            </a:r>
            <a:r>
              <a:rPr lang="en-US" sz="1400" dirty="0"/>
              <a:t> burner to automate newsletter to subscribers</a:t>
            </a:r>
          </a:p>
          <a:p>
            <a:pPr marL="342900" indent="-342900" algn="just">
              <a:buFontTx/>
              <a:buAutoNum type="arabicPeriod"/>
            </a:pPr>
            <a:r>
              <a:rPr lang="en-IN" sz="1400" b="1" dirty="0"/>
              <a:t>Google Translator</a:t>
            </a:r>
          </a:p>
          <a:p>
            <a:pPr marL="342900" indent="-342900" algn="just">
              <a:buFontTx/>
              <a:buAutoNum type="arabicPeriod"/>
            </a:pPr>
            <a:r>
              <a:rPr lang="en-IN" sz="1400" b="1" dirty="0"/>
              <a:t>Revenue Generation</a:t>
            </a:r>
            <a:r>
              <a:rPr lang="en-IN" sz="1400" dirty="0"/>
              <a:t>: Google </a:t>
            </a:r>
            <a:r>
              <a:rPr lang="en-IN" sz="1400" dirty="0" err="1"/>
              <a:t>Adsense</a:t>
            </a:r>
            <a:r>
              <a:rPr lang="en-IN" sz="1400" dirty="0"/>
              <a:t>, gateway to collect payment from user/ client </a:t>
            </a:r>
            <a:r>
              <a:rPr lang="en-IN" sz="1400" dirty="0" err="1"/>
              <a:t>Eg.</a:t>
            </a:r>
            <a:r>
              <a:rPr lang="en-IN" sz="1400" dirty="0"/>
              <a:t> </a:t>
            </a:r>
            <a:r>
              <a:rPr lang="en-IN" sz="1400" dirty="0" err="1"/>
              <a:t>Paypal</a:t>
            </a:r>
            <a:r>
              <a:rPr lang="en-IN" sz="1400" dirty="0"/>
              <a:t> etc.</a:t>
            </a:r>
            <a:endParaRPr lang="en-US" sz="1400" dirty="0"/>
          </a:p>
          <a:p>
            <a:pPr algn="just"/>
            <a:endParaRPr lang="en-US" sz="1400" dirty="0"/>
          </a:p>
        </p:txBody>
      </p:sp>
      <p:sp>
        <p:nvSpPr>
          <p:cNvPr id="6" name="TextBox 5">
            <a:extLst>
              <a:ext uri="{FF2B5EF4-FFF2-40B4-BE49-F238E27FC236}">
                <a16:creationId xmlns:a16="http://schemas.microsoft.com/office/drawing/2014/main" id="{271EB04A-64E8-4559-84A7-C4A4F3C69367}"/>
              </a:ext>
            </a:extLst>
          </p:cNvPr>
          <p:cNvSpPr txBox="1"/>
          <p:nvPr/>
        </p:nvSpPr>
        <p:spPr>
          <a:xfrm>
            <a:off x="5372100" y="206072"/>
            <a:ext cx="6724106" cy="6247864"/>
          </a:xfrm>
          <a:prstGeom prst="rect">
            <a:avLst/>
          </a:prstGeom>
          <a:solidFill>
            <a:schemeClr val="bg1"/>
          </a:solidFill>
        </p:spPr>
        <p:txBody>
          <a:bodyPr wrap="square" rtlCol="0">
            <a:spAutoFit/>
          </a:bodyPr>
          <a:lstStyle/>
          <a:p>
            <a:r>
              <a:rPr lang="en-IN" b="1" dirty="0"/>
              <a:t>Search Engine Optimization</a:t>
            </a:r>
          </a:p>
          <a:p>
            <a:pPr marL="285750" indent="-285750">
              <a:buFontTx/>
              <a:buChar char="-"/>
            </a:pPr>
            <a:r>
              <a:rPr lang="en-IN" sz="1400" dirty="0"/>
              <a:t>Using webpage title as per search engine</a:t>
            </a:r>
          </a:p>
          <a:p>
            <a:pPr marL="285750" indent="-285750">
              <a:buFontTx/>
              <a:buChar char="-"/>
            </a:pPr>
            <a:r>
              <a:rPr lang="en-IN" sz="1400" dirty="0"/>
              <a:t>Title optimization policy (character limit 60 to 70)</a:t>
            </a:r>
          </a:p>
          <a:p>
            <a:pPr marL="285750" indent="-285750">
              <a:buFontTx/>
              <a:buChar char="-"/>
            </a:pPr>
            <a:r>
              <a:rPr lang="en-IN" sz="1400" dirty="0"/>
              <a:t>Search engine optimized title</a:t>
            </a:r>
          </a:p>
          <a:p>
            <a:pPr marL="285750" indent="-285750">
              <a:buFontTx/>
              <a:buChar char="-"/>
            </a:pPr>
            <a:r>
              <a:rPr lang="en-IN" sz="1400" dirty="0"/>
              <a:t>Using meta keyword and meta description</a:t>
            </a:r>
          </a:p>
          <a:p>
            <a:pPr marL="285750" indent="-285750">
              <a:buFontTx/>
              <a:buChar char="-"/>
            </a:pPr>
            <a:r>
              <a:rPr lang="en-IN" sz="1400" dirty="0"/>
              <a:t>Using focus keyword in webpage title and meta description</a:t>
            </a:r>
          </a:p>
          <a:p>
            <a:pPr marL="285750" indent="-285750">
              <a:buFontTx/>
              <a:buChar char="-"/>
            </a:pPr>
            <a:r>
              <a:rPr lang="en-IN" sz="1400" dirty="0"/>
              <a:t>Using at least 5 keywords including focus keyword in meta keyword section</a:t>
            </a:r>
          </a:p>
          <a:p>
            <a:pPr marL="285750" indent="-285750">
              <a:buFontTx/>
              <a:buChar char="-"/>
            </a:pPr>
            <a:r>
              <a:rPr lang="en-IN" sz="1400" dirty="0"/>
              <a:t>Adding relevant image having focus keyword in alternate image text (at least 3 images)</a:t>
            </a:r>
          </a:p>
          <a:p>
            <a:pPr marL="285750" indent="-285750">
              <a:buFontTx/>
              <a:buChar char="-"/>
            </a:pPr>
            <a:r>
              <a:rPr lang="en-IN" sz="1400" dirty="0"/>
              <a:t>Adding video relevant to the webpage content</a:t>
            </a:r>
          </a:p>
          <a:p>
            <a:pPr marL="285750" indent="-285750">
              <a:buFontTx/>
              <a:buChar char="-"/>
            </a:pPr>
            <a:r>
              <a:rPr lang="en-IN" sz="1400" dirty="0"/>
              <a:t>Using proper headings (H1,H2,H3…etc.)</a:t>
            </a:r>
          </a:p>
          <a:p>
            <a:pPr marL="285750" indent="-285750">
              <a:buFontTx/>
              <a:buChar char="-"/>
            </a:pPr>
            <a:r>
              <a:rPr lang="en-IN" sz="1400" dirty="0"/>
              <a:t>Using small paragraphs while writing content</a:t>
            </a:r>
          </a:p>
          <a:p>
            <a:pPr marL="285750" indent="-285750">
              <a:buFontTx/>
              <a:buChar char="-"/>
            </a:pPr>
            <a:r>
              <a:rPr lang="en-IN" sz="1400" dirty="0"/>
              <a:t>Using interlinking internal webpages through hyperlinking text</a:t>
            </a:r>
          </a:p>
          <a:p>
            <a:pPr marL="285750" indent="-285750">
              <a:buFontTx/>
              <a:buChar char="-"/>
            </a:pPr>
            <a:r>
              <a:rPr lang="en-IN" sz="1400" dirty="0"/>
              <a:t>Using external website links</a:t>
            </a:r>
          </a:p>
          <a:p>
            <a:pPr marL="285750" indent="-285750">
              <a:buFontTx/>
              <a:buChar char="-"/>
            </a:pPr>
            <a:r>
              <a:rPr lang="en-IN" sz="1400" dirty="0"/>
              <a:t>Creating backlinks in trusted web source like blogs (Quora, medium, Reddit), social networking sites like Fb business page, Wikipedia etc.</a:t>
            </a:r>
          </a:p>
          <a:p>
            <a:pPr marL="285750" indent="-285750">
              <a:buFontTx/>
              <a:buChar char="-"/>
            </a:pPr>
            <a:r>
              <a:rPr lang="en-IN" sz="1400" dirty="0"/>
              <a:t>Using google my business to register my business</a:t>
            </a:r>
          </a:p>
          <a:p>
            <a:pPr marL="285750" indent="-285750">
              <a:buFontTx/>
              <a:buChar char="-"/>
            </a:pPr>
            <a:r>
              <a:rPr lang="en-IN" sz="1400" dirty="0"/>
              <a:t>LinkedIn business profile, using other local listings</a:t>
            </a:r>
          </a:p>
          <a:p>
            <a:pPr marL="285750" indent="-285750">
              <a:buFontTx/>
              <a:buChar char="-"/>
            </a:pPr>
            <a:r>
              <a:rPr lang="en-IN" sz="1400" dirty="0"/>
              <a:t>Using various search engine web master tools like Bing webmaster, google search console- website to be verified- google puts tag on website</a:t>
            </a:r>
          </a:p>
          <a:p>
            <a:pPr marL="285750" indent="-285750">
              <a:buFontTx/>
              <a:buChar char="-"/>
            </a:pPr>
            <a:r>
              <a:rPr lang="en-IN" sz="1400" dirty="0"/>
              <a:t>XML blueprint</a:t>
            </a:r>
          </a:p>
          <a:p>
            <a:r>
              <a:rPr lang="en-IN" b="1" dirty="0"/>
              <a:t>Advertisement Platform</a:t>
            </a:r>
            <a:r>
              <a:rPr lang="en-IN" dirty="0"/>
              <a:t>: </a:t>
            </a:r>
            <a:r>
              <a:rPr lang="en-IN" sz="1400" dirty="0"/>
              <a:t>Google AdWords.</a:t>
            </a:r>
          </a:p>
          <a:p>
            <a:r>
              <a:rPr lang="en-IN" sz="1400" b="1" dirty="0"/>
              <a:t>Marketing tools</a:t>
            </a:r>
            <a:r>
              <a:rPr lang="en-IN" sz="1400" dirty="0"/>
              <a:t>: email marketing tool like mailchimp, web push notifications (push API services)</a:t>
            </a:r>
          </a:p>
          <a:p>
            <a:pPr marL="285750" indent="-285750">
              <a:buFontTx/>
              <a:buChar char="-"/>
            </a:pPr>
            <a:r>
              <a:rPr lang="en-IN" sz="1400" dirty="0"/>
              <a:t>Using google image capture to verify user not bot, browser cache. Object cache, database cache, cdn like cloud flare, JavaScript/ CSS minification service to reduce server site dependencies &amp; improve response time</a:t>
            </a:r>
          </a:p>
          <a:p>
            <a:pPr marL="285750" indent="-285750">
              <a:buFontTx/>
              <a:buChar char="-"/>
            </a:pPr>
            <a:endParaRPr lang="en-IN" sz="1400" b="1" dirty="0"/>
          </a:p>
        </p:txBody>
      </p:sp>
    </p:spTree>
    <p:extLst>
      <p:ext uri="{BB962C8B-B14F-4D97-AF65-F5344CB8AC3E}">
        <p14:creationId xmlns:p14="http://schemas.microsoft.com/office/powerpoint/2010/main" val="3687882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CB8012E-833D-4747-BB67-0C8284299944}"/>
              </a:ext>
            </a:extLst>
          </p:cNvPr>
          <p:cNvSpPr txBox="1"/>
          <p:nvPr/>
        </p:nvSpPr>
        <p:spPr>
          <a:xfrm>
            <a:off x="0" y="126124"/>
            <a:ext cx="1190297" cy="641131"/>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000" b="1" dirty="0">
                <a:gradFill flip="none" rotWithShape="1">
                  <a:gsLst>
                    <a:gs pos="0">
                      <a:schemeClr val="accent5">
                        <a:alpha val="70000"/>
                      </a:schemeClr>
                    </a:gs>
                    <a:gs pos="100000">
                      <a:schemeClr val="accent1">
                        <a:alpha val="70000"/>
                      </a:schemeClr>
                    </a:gs>
                  </a:gsLst>
                  <a:lin ang="0" scaled="1"/>
                  <a:tileRect/>
                </a:gradFill>
                <a:latin typeface="+mj-lt"/>
                <a:cs typeface="Angsana New" panose="02020603050405020304" pitchFamily="18" charset="-34"/>
              </a:rPr>
              <a:t>Project Type: A</a:t>
            </a:r>
          </a:p>
        </p:txBody>
      </p:sp>
      <p:pic>
        <p:nvPicPr>
          <p:cNvPr id="8" name="Graphic 7" descr="Code Edit">
            <a:extLst>
              <a:ext uri="{FF2B5EF4-FFF2-40B4-BE49-F238E27FC236}">
                <a16:creationId xmlns:a16="http://schemas.microsoft.com/office/drawing/2014/main" id="{E69EAF5F-1029-444E-BCBD-F23462E3B3A8}"/>
              </a:ext>
            </a:extLst>
          </p:cNvPr>
          <p:cNvPicPr>
            <a:picLocks noChangeAspect="1"/>
          </p:cNvPicPr>
          <p:nvPr/>
        </p:nvPicPr>
        <p:blipFill>
          <a:blip r:embed="rId2">
            <a:alphaModFix amt="9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2810" y="0"/>
            <a:ext cx="4719216" cy="4667644"/>
          </a:xfrm>
          <a:prstGeom prst="rect">
            <a:avLst/>
          </a:prstGeom>
        </p:spPr>
      </p:pic>
      <p:sp>
        <p:nvSpPr>
          <p:cNvPr id="5" name="TextBox 4">
            <a:extLst>
              <a:ext uri="{FF2B5EF4-FFF2-40B4-BE49-F238E27FC236}">
                <a16:creationId xmlns:a16="http://schemas.microsoft.com/office/drawing/2014/main" id="{4F6AF04D-64DA-4FB5-B988-2F5471BC833A}"/>
              </a:ext>
            </a:extLst>
          </p:cNvPr>
          <p:cNvSpPr txBox="1"/>
          <p:nvPr/>
        </p:nvSpPr>
        <p:spPr>
          <a:xfrm>
            <a:off x="202414" y="1229711"/>
            <a:ext cx="6594626" cy="1754326"/>
          </a:xfrm>
          <a:prstGeom prst="rect">
            <a:avLst/>
          </a:prstGeom>
          <a:noFill/>
        </p:spPr>
        <p:txBody>
          <a:bodyPr wrap="square" rtlCol="0">
            <a:spAutoFit/>
          </a:bodyPr>
          <a:lstStyle/>
          <a:p>
            <a:r>
              <a:rPr lang="en-IN" b="1" dirty="0"/>
              <a:t>Description of the project: </a:t>
            </a:r>
          </a:p>
          <a:p>
            <a:pPr algn="just"/>
            <a:r>
              <a:rPr lang="en-US" dirty="0"/>
              <a:t>A responsive portfolio website to make an impact during job-hunting as “First impression is the last impression”. The use of various webservices are to be deployed, each of which have different implementations.</a:t>
            </a:r>
          </a:p>
          <a:p>
            <a:endParaRPr lang="en-US" dirty="0"/>
          </a:p>
        </p:txBody>
      </p:sp>
      <p:sp>
        <p:nvSpPr>
          <p:cNvPr id="6" name="TextBox 5">
            <a:extLst>
              <a:ext uri="{FF2B5EF4-FFF2-40B4-BE49-F238E27FC236}">
                <a16:creationId xmlns:a16="http://schemas.microsoft.com/office/drawing/2014/main" id="{772C0E08-0CF5-4908-A5DA-9281368BBB63}"/>
              </a:ext>
            </a:extLst>
          </p:cNvPr>
          <p:cNvSpPr txBox="1"/>
          <p:nvPr/>
        </p:nvSpPr>
        <p:spPr>
          <a:xfrm>
            <a:off x="2341004" y="169998"/>
            <a:ext cx="9595944" cy="707886"/>
          </a:xfrm>
          <a:prstGeom prst="rect">
            <a:avLst/>
          </a:prstGeom>
          <a:noFill/>
        </p:spPr>
        <p:txBody>
          <a:bodyPr wrap="square" rtlCol="0">
            <a:spAutoFit/>
          </a:bodyPr>
          <a:lstStyle/>
          <a:p>
            <a:r>
              <a:rPr lang="en-IN" sz="4000" b="1" dirty="0">
                <a:gradFill flip="none" rotWithShape="1">
                  <a:gsLst>
                    <a:gs pos="0">
                      <a:schemeClr val="accent5">
                        <a:alpha val="70000"/>
                      </a:schemeClr>
                    </a:gs>
                    <a:gs pos="100000">
                      <a:schemeClr val="accent1">
                        <a:alpha val="70000"/>
                      </a:schemeClr>
                    </a:gs>
                  </a:gsLst>
                  <a:lin ang="0" scaled="1"/>
                  <a:tileRect/>
                </a:gradFill>
                <a:latin typeface="+mj-lt"/>
                <a:cs typeface="Angsana New" panose="02020603050405020304" pitchFamily="18" charset="-34"/>
              </a:rPr>
              <a:t>RirekiSHOW!!</a:t>
            </a:r>
          </a:p>
        </p:txBody>
      </p:sp>
      <p:sp>
        <p:nvSpPr>
          <p:cNvPr id="7" name="TextBox 6">
            <a:extLst>
              <a:ext uri="{FF2B5EF4-FFF2-40B4-BE49-F238E27FC236}">
                <a16:creationId xmlns:a16="http://schemas.microsoft.com/office/drawing/2014/main" id="{E7B80D17-04EC-4BCE-8C7D-B2F33F7873D2}"/>
              </a:ext>
            </a:extLst>
          </p:cNvPr>
          <p:cNvSpPr txBox="1"/>
          <p:nvPr/>
        </p:nvSpPr>
        <p:spPr>
          <a:xfrm>
            <a:off x="202414" y="2954122"/>
            <a:ext cx="6594626" cy="3416320"/>
          </a:xfrm>
          <a:prstGeom prst="rect">
            <a:avLst/>
          </a:prstGeom>
          <a:noFill/>
        </p:spPr>
        <p:txBody>
          <a:bodyPr wrap="square" rtlCol="0">
            <a:spAutoFit/>
          </a:bodyPr>
          <a:lstStyle/>
          <a:p>
            <a:r>
              <a:rPr lang="en-IN" b="1" dirty="0"/>
              <a:t>Purpose of the project</a:t>
            </a:r>
            <a:r>
              <a:rPr lang="en-IN" dirty="0"/>
              <a:t>:</a:t>
            </a:r>
          </a:p>
          <a:p>
            <a:pPr marL="285750" indent="-285750" algn="just">
              <a:buFont typeface="Arial" panose="020B0604020202020204" pitchFamily="34" charset="0"/>
              <a:buChar char="•"/>
            </a:pPr>
            <a:r>
              <a:rPr lang="en-US" dirty="0"/>
              <a:t>To make a responsive design such that I can put together my website which automatically distinguishes its contents and elements to match the screen size on which it can be viewed.</a:t>
            </a:r>
          </a:p>
          <a:p>
            <a:pPr marL="285750" indent="-285750" algn="just">
              <a:buFont typeface="Arial" panose="020B0604020202020204" pitchFamily="34" charset="0"/>
              <a:buChar char="•"/>
            </a:pPr>
            <a:r>
              <a:rPr lang="en-US" dirty="0"/>
              <a:t>Focuses on the job-hunting scenario and an interactive platform for both companies and candidates. There will be two domains, one for the company to log into and the other one for the candidate.</a:t>
            </a:r>
          </a:p>
          <a:p>
            <a:pPr marL="285750" indent="-285750" algn="just">
              <a:buFont typeface="Arial" panose="020B0604020202020204" pitchFamily="34" charset="0"/>
              <a:buChar char="•"/>
            </a:pPr>
            <a:r>
              <a:rPr lang="en-US" dirty="0"/>
              <a:t>Connecting employers to potential employee without any hassle (without any language barrier). A third party intermediary between companies and potential employee. </a:t>
            </a:r>
            <a:endParaRPr lang="en-IN" dirty="0"/>
          </a:p>
        </p:txBody>
      </p:sp>
      <p:sp>
        <p:nvSpPr>
          <p:cNvPr id="9" name="TextBox 8">
            <a:extLst>
              <a:ext uri="{FF2B5EF4-FFF2-40B4-BE49-F238E27FC236}">
                <a16:creationId xmlns:a16="http://schemas.microsoft.com/office/drawing/2014/main" id="{24E2A5B5-9552-4F48-ADCC-743D2EB18663}"/>
              </a:ext>
            </a:extLst>
          </p:cNvPr>
          <p:cNvSpPr txBox="1"/>
          <p:nvPr/>
        </p:nvSpPr>
        <p:spPr>
          <a:xfrm>
            <a:off x="7355840" y="3990617"/>
            <a:ext cx="4581108" cy="3139321"/>
          </a:xfrm>
          <a:prstGeom prst="rect">
            <a:avLst/>
          </a:prstGeom>
          <a:noFill/>
        </p:spPr>
        <p:txBody>
          <a:bodyPr wrap="square" rtlCol="0">
            <a:spAutoFit/>
          </a:bodyPr>
          <a:lstStyle/>
          <a:p>
            <a:r>
              <a:rPr lang="en-IN" dirty="0">
                <a:solidFill>
                  <a:schemeClr val="accent1">
                    <a:lumMod val="75000"/>
                  </a:schemeClr>
                </a:solidFill>
              </a:rPr>
              <a:t>Tentative Logo of the RirekiSHOW!! Website</a:t>
            </a:r>
          </a:p>
          <a:p>
            <a:r>
              <a:rPr lang="en-IN" dirty="0">
                <a:solidFill>
                  <a:schemeClr val="accent1">
                    <a:lumMod val="75000"/>
                  </a:schemeClr>
                </a:solidFill>
              </a:rPr>
              <a:t>Portfolio/ resume is generally associated with writing which is signified by the pencil here. This is in turn enclosed within HTML tags (closing tags) which show that the resumes are encrypted in one page which contains all the information. (SPA)</a:t>
            </a:r>
          </a:p>
          <a:p>
            <a:endParaRPr lang="en-IN" dirty="0">
              <a:solidFill>
                <a:schemeClr val="accent1">
                  <a:lumMod val="75000"/>
                </a:schemeClr>
              </a:solidFill>
            </a:endParaRPr>
          </a:p>
          <a:p>
            <a:endParaRPr lang="en-IN" dirty="0">
              <a:solidFill>
                <a:schemeClr val="accent1">
                  <a:lumMod val="75000"/>
                </a:schemeClr>
              </a:solidFill>
            </a:endParaRPr>
          </a:p>
          <a:p>
            <a:endParaRPr lang="en-IN" dirty="0">
              <a:solidFill>
                <a:schemeClr val="accent1">
                  <a:lumMod val="75000"/>
                </a:schemeClr>
              </a:solidFill>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A5036946-3C3B-4ADF-9683-AC059A30468A}"/>
                  </a:ext>
                </a:extLst>
              </p14:cNvPr>
              <p14:cNvContentPartPr/>
              <p14:nvPr/>
            </p14:nvContentPartPr>
            <p14:xfrm>
              <a:off x="-41280" y="4683400"/>
              <a:ext cx="360" cy="360"/>
            </p14:xfrm>
          </p:contentPart>
        </mc:Choice>
        <mc:Fallback xmlns="">
          <p:pic>
            <p:nvPicPr>
              <p:cNvPr id="14" name="Ink 13">
                <a:extLst>
                  <a:ext uri="{FF2B5EF4-FFF2-40B4-BE49-F238E27FC236}">
                    <a16:creationId xmlns:a16="http://schemas.microsoft.com/office/drawing/2014/main" id="{A5036946-3C3B-4ADF-9683-AC059A30468A}"/>
                  </a:ext>
                </a:extLst>
              </p:cNvPr>
              <p:cNvPicPr/>
              <p:nvPr/>
            </p:nvPicPr>
            <p:blipFill>
              <a:blip r:embed="rId5"/>
              <a:stretch>
                <a:fillRect/>
              </a:stretch>
            </p:blipFill>
            <p:spPr>
              <a:xfrm>
                <a:off x="-45600" y="4679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90671B49-E2BD-46C4-A0A1-2834D56DAC31}"/>
                  </a:ext>
                </a:extLst>
              </p14:cNvPr>
              <p14:cNvContentPartPr/>
              <p14:nvPr/>
            </p14:nvContentPartPr>
            <p14:xfrm>
              <a:off x="-234240" y="4754320"/>
              <a:ext cx="360" cy="4320"/>
            </p14:xfrm>
          </p:contentPart>
        </mc:Choice>
        <mc:Fallback xmlns="">
          <p:pic>
            <p:nvPicPr>
              <p:cNvPr id="15" name="Ink 14">
                <a:extLst>
                  <a:ext uri="{FF2B5EF4-FFF2-40B4-BE49-F238E27FC236}">
                    <a16:creationId xmlns:a16="http://schemas.microsoft.com/office/drawing/2014/main" id="{90671B49-E2BD-46C4-A0A1-2834D56DAC31}"/>
                  </a:ext>
                </a:extLst>
              </p:cNvPr>
              <p:cNvPicPr/>
              <p:nvPr/>
            </p:nvPicPr>
            <p:blipFill>
              <a:blip r:embed="rId5"/>
              <a:stretch>
                <a:fillRect/>
              </a:stretch>
            </p:blipFill>
            <p:spPr>
              <a:xfrm>
                <a:off x="-238560" y="4750000"/>
                <a:ext cx="900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E8A28D6-5434-4915-9FFF-A9494DB75D2B}"/>
                  </a:ext>
                </a:extLst>
              </p14:cNvPr>
              <p14:cNvContentPartPr/>
              <p14:nvPr/>
            </p14:nvContentPartPr>
            <p14:xfrm>
              <a:off x="9225120" y="5211520"/>
              <a:ext cx="360" cy="360"/>
            </p14:xfrm>
          </p:contentPart>
        </mc:Choice>
        <mc:Fallback xmlns="">
          <p:pic>
            <p:nvPicPr>
              <p:cNvPr id="16" name="Ink 15">
                <a:extLst>
                  <a:ext uri="{FF2B5EF4-FFF2-40B4-BE49-F238E27FC236}">
                    <a16:creationId xmlns:a16="http://schemas.microsoft.com/office/drawing/2014/main" id="{FE8A28D6-5434-4915-9FFF-A9494DB75D2B}"/>
                  </a:ext>
                </a:extLst>
              </p:cNvPr>
              <p:cNvPicPr/>
              <p:nvPr/>
            </p:nvPicPr>
            <p:blipFill>
              <a:blip r:embed="rId5"/>
              <a:stretch>
                <a:fillRect/>
              </a:stretch>
            </p:blipFill>
            <p:spPr>
              <a:xfrm>
                <a:off x="9220800" y="5207200"/>
                <a:ext cx="9000" cy="9000"/>
              </a:xfrm>
              <a:prstGeom prst="rect">
                <a:avLst/>
              </a:prstGeom>
            </p:spPr>
          </p:pic>
        </mc:Fallback>
      </mc:AlternateContent>
    </p:spTree>
    <p:extLst>
      <p:ext uri="{BB962C8B-B14F-4D97-AF65-F5344CB8AC3E}">
        <p14:creationId xmlns:p14="http://schemas.microsoft.com/office/powerpoint/2010/main" val="2249357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4420-6A81-42DC-A00E-294FE35F2BEA}"/>
              </a:ext>
            </a:extLst>
          </p:cNvPr>
          <p:cNvSpPr>
            <a:spLocks noGrp="1"/>
          </p:cNvSpPr>
          <p:nvPr>
            <p:ph type="ctrTitle"/>
          </p:nvPr>
        </p:nvSpPr>
        <p:spPr>
          <a:xfrm>
            <a:off x="1524000" y="307736"/>
            <a:ext cx="8615916" cy="1085740"/>
          </a:xfrm>
        </p:spPr>
        <p:txBody>
          <a:bodyPr/>
          <a:lstStyle/>
          <a:p>
            <a:r>
              <a:rPr lang="en-IN" dirty="0"/>
              <a:t>Reference slide</a:t>
            </a:r>
          </a:p>
        </p:txBody>
      </p:sp>
      <p:sp>
        <p:nvSpPr>
          <p:cNvPr id="3" name="Subtitle 2">
            <a:extLst>
              <a:ext uri="{FF2B5EF4-FFF2-40B4-BE49-F238E27FC236}">
                <a16:creationId xmlns:a16="http://schemas.microsoft.com/office/drawing/2014/main" id="{F1811B2E-DA4E-4A58-97A5-05A3EA0D3485}"/>
              </a:ext>
            </a:extLst>
          </p:cNvPr>
          <p:cNvSpPr>
            <a:spLocks noGrp="1"/>
          </p:cNvSpPr>
          <p:nvPr>
            <p:ph type="subTitle" idx="1"/>
          </p:nvPr>
        </p:nvSpPr>
        <p:spPr>
          <a:xfrm>
            <a:off x="478466" y="1311921"/>
            <a:ext cx="11057860" cy="4876228"/>
          </a:xfrm>
        </p:spPr>
        <p:txBody>
          <a:bodyPr>
            <a:normAutofit fontScale="85000" lnSpcReduction="10000"/>
          </a:bodyPr>
          <a:lstStyle/>
          <a:p>
            <a:pPr algn="l"/>
            <a:r>
              <a:rPr lang="en-IN" dirty="0">
                <a:hlinkClick r:id="rId2"/>
              </a:rPr>
              <a:t>https://www.tableau.com/</a:t>
            </a:r>
            <a:endParaRPr lang="en-IN" dirty="0"/>
          </a:p>
          <a:p>
            <a:pPr algn="l"/>
            <a:r>
              <a:rPr lang="en-IN" u="sng" dirty="0">
                <a:solidFill>
                  <a:schemeClr val="accent1"/>
                </a:solidFill>
              </a:rPr>
              <a:t>https://www.google.com/</a:t>
            </a:r>
            <a:r>
              <a:rPr lang="en-IN" u="sng" dirty="0" err="1">
                <a:solidFill>
                  <a:schemeClr val="accent1"/>
                </a:solidFill>
              </a:rPr>
              <a:t>search?q</a:t>
            </a:r>
            <a:r>
              <a:rPr lang="en-IN" u="sng" dirty="0">
                <a:solidFill>
                  <a:schemeClr val="accent1"/>
                </a:solidFill>
              </a:rPr>
              <a:t>=</a:t>
            </a:r>
            <a:r>
              <a:rPr lang="en-IN" u="sng" dirty="0" err="1">
                <a:solidFill>
                  <a:schemeClr val="accent1"/>
                </a:solidFill>
              </a:rPr>
              <a:t>css+grid&amp;oq</a:t>
            </a:r>
            <a:r>
              <a:rPr lang="en-IN" u="sng" dirty="0">
                <a:solidFill>
                  <a:schemeClr val="accent1"/>
                </a:solidFill>
              </a:rPr>
              <a:t>=</a:t>
            </a:r>
            <a:r>
              <a:rPr lang="en-IN" u="sng" dirty="0" err="1">
                <a:solidFill>
                  <a:schemeClr val="accent1"/>
                </a:solidFill>
              </a:rPr>
              <a:t>css+grid</a:t>
            </a:r>
            <a:r>
              <a:rPr lang="en-IN" u="sng" dirty="0">
                <a:solidFill>
                  <a:schemeClr val="accent1"/>
                </a:solidFill>
              </a:rPr>
              <a:t>+&amp;</a:t>
            </a:r>
            <a:r>
              <a:rPr lang="en-IN" u="sng" dirty="0" err="1">
                <a:solidFill>
                  <a:schemeClr val="accent1"/>
                </a:solidFill>
              </a:rPr>
              <a:t>aqs</a:t>
            </a:r>
            <a:r>
              <a:rPr lang="en-IN" u="sng" dirty="0">
                <a:solidFill>
                  <a:schemeClr val="accent1"/>
                </a:solidFill>
              </a:rPr>
              <a:t>=chrome..69i57j0i433i457j0l6.3412j0j7&amp;sourceid=</a:t>
            </a:r>
            <a:r>
              <a:rPr lang="en-IN" u="sng" dirty="0" err="1">
                <a:solidFill>
                  <a:schemeClr val="accent1"/>
                </a:solidFill>
              </a:rPr>
              <a:t>chrome&amp;ie</a:t>
            </a:r>
            <a:r>
              <a:rPr lang="en-IN" u="sng" dirty="0">
                <a:solidFill>
                  <a:schemeClr val="accent1"/>
                </a:solidFill>
              </a:rPr>
              <a:t>=UTF-8</a:t>
            </a:r>
          </a:p>
          <a:p>
            <a:pPr algn="l"/>
            <a:r>
              <a:rPr lang="en-IN" u="sng" dirty="0">
                <a:solidFill>
                  <a:schemeClr val="accent1"/>
                </a:solidFill>
              </a:rPr>
              <a:t>https://www.google.com/</a:t>
            </a:r>
            <a:r>
              <a:rPr lang="en-IN" u="sng" dirty="0" err="1">
                <a:solidFill>
                  <a:schemeClr val="accent1"/>
                </a:solidFill>
              </a:rPr>
              <a:t>search?q</a:t>
            </a:r>
            <a:r>
              <a:rPr lang="en-IN" u="sng" dirty="0">
                <a:solidFill>
                  <a:schemeClr val="accent1"/>
                </a:solidFill>
              </a:rPr>
              <a:t>=</a:t>
            </a:r>
            <a:r>
              <a:rPr lang="en-IN" u="sng" dirty="0" err="1">
                <a:solidFill>
                  <a:schemeClr val="accent1"/>
                </a:solidFill>
              </a:rPr>
              <a:t>carousel&amp;oq</a:t>
            </a:r>
            <a:r>
              <a:rPr lang="en-IN" u="sng" dirty="0">
                <a:solidFill>
                  <a:schemeClr val="accent1"/>
                </a:solidFill>
              </a:rPr>
              <a:t>=carousel+&amp;</a:t>
            </a:r>
            <a:r>
              <a:rPr lang="en-IN" u="sng" dirty="0" err="1">
                <a:solidFill>
                  <a:schemeClr val="accent1"/>
                </a:solidFill>
              </a:rPr>
              <a:t>aqs</a:t>
            </a:r>
            <a:r>
              <a:rPr lang="en-IN" u="sng" dirty="0">
                <a:solidFill>
                  <a:schemeClr val="accent1"/>
                </a:solidFill>
              </a:rPr>
              <a:t>=chrome..69i57j0i457j0i433j0j0i20i263j0l2j0i20i263.3107j0j9&amp;sourceid=</a:t>
            </a:r>
            <a:r>
              <a:rPr lang="en-IN" u="sng" dirty="0" err="1">
                <a:solidFill>
                  <a:schemeClr val="accent1"/>
                </a:solidFill>
              </a:rPr>
              <a:t>chrome&amp;ie</a:t>
            </a:r>
            <a:r>
              <a:rPr lang="en-IN" u="sng" dirty="0">
                <a:solidFill>
                  <a:schemeClr val="accent1"/>
                </a:solidFill>
              </a:rPr>
              <a:t>=UTF-8</a:t>
            </a:r>
          </a:p>
          <a:p>
            <a:pPr algn="l"/>
            <a:r>
              <a:rPr lang="en-IN" u="sng" dirty="0">
                <a:solidFill>
                  <a:schemeClr val="accent1"/>
                </a:solidFill>
                <a:hlinkClick r:id="rId3"/>
              </a:rPr>
              <a:t>https://www.google.com/search?q=media+queries&amp;oq=media+queries&amp;aqs=chrome.0.0i433i457j0i20i263j0l6.4199j0j9&amp;sourceid=chrome&amp;ie=UTF-8</a:t>
            </a:r>
            <a:endParaRPr lang="en-IN" u="sng" dirty="0">
              <a:solidFill>
                <a:schemeClr val="accent1"/>
              </a:solidFill>
            </a:endParaRPr>
          </a:p>
          <a:p>
            <a:pPr algn="l"/>
            <a:r>
              <a:rPr lang="en-IN" u="sng" dirty="0">
                <a:solidFill>
                  <a:schemeClr val="accent1"/>
                </a:solidFill>
                <a:hlinkClick r:id="rId4"/>
              </a:rPr>
              <a:t>https://www.w3schools.com/html/html_responsive.asp</a:t>
            </a:r>
            <a:endParaRPr lang="en-IN" u="sng" dirty="0">
              <a:solidFill>
                <a:schemeClr val="accent1"/>
              </a:solidFill>
            </a:endParaRPr>
          </a:p>
          <a:p>
            <a:pPr algn="l"/>
            <a:r>
              <a:rPr lang="en-IN" u="sng" dirty="0">
                <a:solidFill>
                  <a:schemeClr val="accent1"/>
                </a:solidFill>
                <a:hlinkClick r:id="rId5"/>
              </a:rPr>
              <a:t>https://www.javatpoint.com/what-is-database</a:t>
            </a:r>
            <a:endParaRPr lang="en-IN" u="sng" dirty="0">
              <a:solidFill>
                <a:schemeClr val="accent1"/>
              </a:solidFill>
            </a:endParaRPr>
          </a:p>
          <a:p>
            <a:pPr algn="l"/>
            <a:r>
              <a:rPr lang="en-IN" u="sng" dirty="0">
                <a:solidFill>
                  <a:schemeClr val="accent1"/>
                </a:solidFill>
                <a:hlinkClick r:id="rId6"/>
              </a:rPr>
              <a:t>https://developers.google.com/identity/sign-in/web/server-side-flow</a:t>
            </a:r>
            <a:endParaRPr lang="en-IN" u="sng" dirty="0">
              <a:solidFill>
                <a:schemeClr val="accent1"/>
              </a:solidFill>
            </a:endParaRPr>
          </a:p>
          <a:p>
            <a:pPr algn="l"/>
            <a:r>
              <a:rPr lang="en-IN" u="sng" dirty="0">
                <a:solidFill>
                  <a:schemeClr val="accent1"/>
                </a:solidFill>
                <a:hlinkClick r:id="rId7"/>
              </a:rPr>
              <a:t>https://www.npgroup.net/blog/how-to-identify-stakeholders-for-your-website-project/</a:t>
            </a:r>
            <a:endParaRPr lang="en-IN" u="sng" dirty="0">
              <a:solidFill>
                <a:schemeClr val="accent1"/>
              </a:solidFill>
            </a:endParaRPr>
          </a:p>
          <a:p>
            <a:pPr algn="l"/>
            <a:r>
              <a:rPr lang="en-IN" u="sng" dirty="0">
                <a:solidFill>
                  <a:schemeClr val="accent1"/>
                </a:solidFill>
              </a:rPr>
              <a:t>https://smallbusiness.chron.com/linkedin-work-11688.html</a:t>
            </a:r>
          </a:p>
          <a:p>
            <a:pPr marL="342900" indent="-342900" algn="l">
              <a:buFont typeface="Wingdings" panose="05000000000000000000" pitchFamily="2" charset="2"/>
              <a:buChar char="Ø"/>
            </a:pPr>
            <a:endParaRPr lang="en-IN" dirty="0"/>
          </a:p>
        </p:txBody>
      </p:sp>
    </p:spTree>
    <p:extLst>
      <p:ext uri="{BB962C8B-B14F-4D97-AF65-F5344CB8AC3E}">
        <p14:creationId xmlns:p14="http://schemas.microsoft.com/office/powerpoint/2010/main" val="3726117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4B28-9986-4D87-ACDE-45ADCC48A65D}"/>
              </a:ext>
            </a:extLst>
          </p:cNvPr>
          <p:cNvSpPr>
            <a:spLocks noGrp="1"/>
          </p:cNvSpPr>
          <p:nvPr>
            <p:ph type="ctrTitle"/>
          </p:nvPr>
        </p:nvSpPr>
        <p:spPr>
          <a:xfrm>
            <a:off x="2100648" y="609599"/>
            <a:ext cx="2439267" cy="750721"/>
          </a:xfrm>
        </p:spPr>
        <p:txBody>
          <a:bodyPr>
            <a:normAutofit fontScale="90000"/>
          </a:bodyPr>
          <a:lstStyle/>
          <a:p>
            <a:r>
              <a:rPr lang="en-IN" sz="3000" dirty="0"/>
              <a:t>Functioning of LinkedIn</a:t>
            </a:r>
          </a:p>
        </p:txBody>
      </p:sp>
      <p:sp>
        <p:nvSpPr>
          <p:cNvPr id="3" name="Subtitle 2">
            <a:extLst>
              <a:ext uri="{FF2B5EF4-FFF2-40B4-BE49-F238E27FC236}">
                <a16:creationId xmlns:a16="http://schemas.microsoft.com/office/drawing/2014/main" id="{870364CD-0F03-4C33-8473-310F7D244534}"/>
              </a:ext>
            </a:extLst>
          </p:cNvPr>
          <p:cNvSpPr>
            <a:spLocks noGrp="1"/>
          </p:cNvSpPr>
          <p:nvPr>
            <p:ph type="subTitle" idx="1"/>
          </p:nvPr>
        </p:nvSpPr>
        <p:spPr>
          <a:xfrm>
            <a:off x="513348" y="1516565"/>
            <a:ext cx="4379494" cy="1655762"/>
          </a:xfrm>
        </p:spPr>
        <p:txBody>
          <a:bodyPr>
            <a:normAutofit fontScale="85000" lnSpcReduction="20000"/>
          </a:bodyPr>
          <a:lstStyle/>
          <a:p>
            <a:pPr algn="just"/>
            <a:r>
              <a:rPr lang="en-IN" sz="1800" b="1" dirty="0"/>
              <a:t>Purpose of LinkedIn: </a:t>
            </a:r>
            <a:r>
              <a:rPr lang="en-IN" sz="1800" dirty="0"/>
              <a:t>Formal social media where user creates profiles highlighting current and prior work experience. One can connect with colleagues and build network that can help advance in your career. Online directory of individual professionals that facilitates the networking without having to leave office.</a:t>
            </a:r>
            <a:endParaRPr lang="en-IN" sz="1800" b="1" dirty="0"/>
          </a:p>
        </p:txBody>
      </p:sp>
      <p:sp>
        <p:nvSpPr>
          <p:cNvPr id="4" name="TextBox 3">
            <a:extLst>
              <a:ext uri="{FF2B5EF4-FFF2-40B4-BE49-F238E27FC236}">
                <a16:creationId xmlns:a16="http://schemas.microsoft.com/office/drawing/2014/main" id="{2F9258F6-E127-429A-80E2-D8A75D591963}"/>
              </a:ext>
            </a:extLst>
          </p:cNvPr>
          <p:cNvSpPr txBox="1"/>
          <p:nvPr/>
        </p:nvSpPr>
        <p:spPr>
          <a:xfrm>
            <a:off x="513348" y="3152275"/>
            <a:ext cx="4957010" cy="3139321"/>
          </a:xfrm>
          <a:prstGeom prst="rect">
            <a:avLst/>
          </a:prstGeom>
          <a:noFill/>
        </p:spPr>
        <p:txBody>
          <a:bodyPr wrap="square" rtlCol="0">
            <a:spAutoFit/>
          </a:bodyPr>
          <a:lstStyle/>
          <a:p>
            <a:r>
              <a:rPr lang="en-IN" b="1" dirty="0"/>
              <a:t>Functioning:</a:t>
            </a:r>
          </a:p>
          <a:p>
            <a:pPr algn="just"/>
            <a:r>
              <a:rPr lang="en-IN" sz="1500" dirty="0">
                <a:solidFill>
                  <a:schemeClr val="tx2">
                    <a:alpha val="70000"/>
                  </a:schemeClr>
                </a:solidFill>
              </a:rPr>
              <a:t>Key feature of profile is the ability to be recommended by current and previous employers and to be endorsed for a particular skill set.  LinkedIn uses an algorithm  that’s updated. The feed goes into rating filters that are to search for spam. Once content has arrived, one can engage </a:t>
            </a:r>
            <a:r>
              <a:rPr lang="en-US" sz="1500" dirty="0">
                <a:solidFill>
                  <a:schemeClr val="tx2">
                    <a:alpha val="70000"/>
                  </a:schemeClr>
                </a:solidFill>
              </a:rPr>
              <a:t>with the content via a comment, a "like" or a share. In addition to LinkedIn's computer filters, actual humans also weigh in on the content. They might allow the content to continue to appear in users' feeds. Once one has built your LinkedIn profile, you can use the site to build your professional image.</a:t>
            </a:r>
            <a:endParaRPr lang="en-IN" sz="1500" dirty="0">
              <a:solidFill>
                <a:schemeClr val="tx2">
                  <a:alpha val="70000"/>
                </a:schemeClr>
              </a:solidFill>
            </a:endParaRPr>
          </a:p>
        </p:txBody>
      </p:sp>
      <p:pic>
        <p:nvPicPr>
          <p:cNvPr id="1028" name="Picture 4" descr="Image result for how does linkedin function?">
            <a:extLst>
              <a:ext uri="{FF2B5EF4-FFF2-40B4-BE49-F238E27FC236}">
                <a16:creationId xmlns:a16="http://schemas.microsoft.com/office/drawing/2014/main" id="{3F16D043-384A-4D26-B465-3D7A3507E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841" y="609599"/>
            <a:ext cx="3620963" cy="254267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A85A88E-16B9-4FBB-9FDC-97C78563BD8C}"/>
              </a:ext>
            </a:extLst>
          </p:cNvPr>
          <p:cNvSpPr txBox="1">
            <a:spLocks/>
          </p:cNvSpPr>
          <p:nvPr/>
        </p:nvSpPr>
        <p:spPr>
          <a:xfrm>
            <a:off x="5470358" y="2880866"/>
            <a:ext cx="4026568" cy="750721"/>
          </a:xfrm>
          <a:prstGeom prst="rect">
            <a:avLst/>
          </a:prstGeom>
        </p:spPr>
        <p:txBody>
          <a:bodyPr vert="horz" lIns="91440" tIns="45720" rIns="91440" bIns="45720" rtlCol="0" anchor="b">
            <a:normAutofit fontScale="97500"/>
          </a:bodyPr>
          <a:lstStyle>
            <a:lvl1pPr marL="0" algn="ctr" defTabSz="914400" rtl="0" eaLnBrk="1" latinLnBrk="0" hangingPunct="1">
              <a:lnSpc>
                <a:spcPct val="90000"/>
              </a:lnSpc>
              <a:spcBef>
                <a:spcPct val="0"/>
              </a:spcBef>
              <a:buNone/>
              <a:defRPr lang="en-US" sz="5400" kern="120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IN" sz="2400" dirty="0"/>
              <a:t>Functioning of Recruit Japan</a:t>
            </a:r>
          </a:p>
        </p:txBody>
      </p:sp>
      <p:pic>
        <p:nvPicPr>
          <p:cNvPr id="8" name="Picture 7">
            <a:extLst>
              <a:ext uri="{FF2B5EF4-FFF2-40B4-BE49-F238E27FC236}">
                <a16:creationId xmlns:a16="http://schemas.microsoft.com/office/drawing/2014/main" id="{5A292969-4DCB-456E-9917-34702AE8638F}"/>
              </a:ext>
            </a:extLst>
          </p:cNvPr>
          <p:cNvPicPr>
            <a:picLocks noChangeAspect="1"/>
          </p:cNvPicPr>
          <p:nvPr/>
        </p:nvPicPr>
        <p:blipFill>
          <a:blip r:embed="rId3"/>
          <a:stretch>
            <a:fillRect/>
          </a:stretch>
        </p:blipFill>
        <p:spPr>
          <a:xfrm>
            <a:off x="513347" y="566404"/>
            <a:ext cx="1439021" cy="950161"/>
          </a:xfrm>
          <a:prstGeom prst="rect">
            <a:avLst/>
          </a:prstGeom>
        </p:spPr>
      </p:pic>
      <p:sp>
        <p:nvSpPr>
          <p:cNvPr id="9" name="TextBox 8">
            <a:extLst>
              <a:ext uri="{FF2B5EF4-FFF2-40B4-BE49-F238E27FC236}">
                <a16:creationId xmlns:a16="http://schemas.microsoft.com/office/drawing/2014/main" id="{F2649F97-19B2-4180-8F41-316844109FA5}"/>
              </a:ext>
            </a:extLst>
          </p:cNvPr>
          <p:cNvSpPr txBox="1"/>
          <p:nvPr/>
        </p:nvSpPr>
        <p:spPr>
          <a:xfrm>
            <a:off x="5470358" y="3545581"/>
            <a:ext cx="6208294" cy="1015663"/>
          </a:xfrm>
          <a:prstGeom prst="rect">
            <a:avLst/>
          </a:prstGeom>
          <a:noFill/>
        </p:spPr>
        <p:txBody>
          <a:bodyPr wrap="square" rtlCol="0">
            <a:spAutoFit/>
          </a:bodyPr>
          <a:lstStyle/>
          <a:p>
            <a:pPr algn="just"/>
            <a:r>
              <a:rPr lang="en-IN" sz="1500" b="1" dirty="0">
                <a:solidFill>
                  <a:schemeClr val="tx2">
                    <a:alpha val="70000"/>
                  </a:schemeClr>
                </a:solidFill>
              </a:rPr>
              <a:t>Purpose: </a:t>
            </a:r>
            <a:r>
              <a:rPr lang="en-IN" sz="1500" dirty="0">
                <a:solidFill>
                  <a:schemeClr val="tx2">
                    <a:alpha val="70000"/>
                  </a:schemeClr>
                </a:solidFill>
              </a:rPr>
              <a:t>they are </a:t>
            </a:r>
            <a:r>
              <a:rPr lang="en-US" sz="1500" dirty="0">
                <a:solidFill>
                  <a:schemeClr val="tx2">
                    <a:alpha val="70000"/>
                  </a:schemeClr>
                </a:solidFill>
              </a:rPr>
              <a:t> focused on creating new value for our society to contribute to a brighter world where all individuals can live life to the fullest.  They have connected individuals and businesses offering both a multitude of choices.</a:t>
            </a:r>
            <a:endParaRPr lang="en-IN" sz="1500" dirty="0">
              <a:solidFill>
                <a:schemeClr val="tx2">
                  <a:alpha val="70000"/>
                </a:schemeClr>
              </a:solidFill>
            </a:endParaRPr>
          </a:p>
        </p:txBody>
      </p:sp>
      <p:pic>
        <p:nvPicPr>
          <p:cNvPr id="11" name="Picture 10">
            <a:extLst>
              <a:ext uri="{FF2B5EF4-FFF2-40B4-BE49-F238E27FC236}">
                <a16:creationId xmlns:a16="http://schemas.microsoft.com/office/drawing/2014/main" id="{9A6C8FB0-57B8-4101-86A7-5CAB58CC2A6F}"/>
              </a:ext>
            </a:extLst>
          </p:cNvPr>
          <p:cNvPicPr>
            <a:picLocks noChangeAspect="1"/>
          </p:cNvPicPr>
          <p:nvPr/>
        </p:nvPicPr>
        <p:blipFill>
          <a:blip r:embed="rId4"/>
          <a:stretch>
            <a:fillRect/>
          </a:stretch>
        </p:blipFill>
        <p:spPr>
          <a:xfrm>
            <a:off x="8574505" y="609599"/>
            <a:ext cx="3104147" cy="2542675"/>
          </a:xfrm>
          <a:prstGeom prst="rect">
            <a:avLst/>
          </a:prstGeom>
        </p:spPr>
      </p:pic>
      <p:sp>
        <p:nvSpPr>
          <p:cNvPr id="12" name="TextBox 11">
            <a:extLst>
              <a:ext uri="{FF2B5EF4-FFF2-40B4-BE49-F238E27FC236}">
                <a16:creationId xmlns:a16="http://schemas.microsoft.com/office/drawing/2014/main" id="{088DF2E8-398E-4FB8-A02F-BCDA5EDB39AE}"/>
              </a:ext>
            </a:extLst>
          </p:cNvPr>
          <p:cNvSpPr txBox="1"/>
          <p:nvPr/>
        </p:nvSpPr>
        <p:spPr>
          <a:xfrm>
            <a:off x="5470358" y="4504183"/>
            <a:ext cx="6208294" cy="1692771"/>
          </a:xfrm>
          <a:prstGeom prst="rect">
            <a:avLst/>
          </a:prstGeom>
          <a:noFill/>
        </p:spPr>
        <p:txBody>
          <a:bodyPr wrap="square" rtlCol="0">
            <a:spAutoFit/>
          </a:bodyPr>
          <a:lstStyle/>
          <a:p>
            <a:pPr algn="just"/>
            <a:r>
              <a:rPr lang="en-US" sz="1300" b="1" dirty="0">
                <a:solidFill>
                  <a:schemeClr val="tx2">
                    <a:alpha val="70000"/>
                  </a:schemeClr>
                </a:solidFill>
              </a:rPr>
              <a:t>Recruit Group </a:t>
            </a:r>
            <a:r>
              <a:rPr lang="en-US" sz="1300" dirty="0">
                <a:solidFill>
                  <a:schemeClr val="tx2">
                    <a:alpha val="70000"/>
                  </a:schemeClr>
                </a:solidFill>
              </a:rPr>
              <a:t>has sought to act as a meeting place that brings together individual users and business clients, with a focus on services in the field of life-events and lifestyle, ranging from education to employment, and beauty to dining out. By providing a common platform through which users can find the service that best meets their needs, and business owners can connect with their ideal customers, we can facilitate the best possible matches for the mutual benefit of both parties. We refer to this two-sided marketplace business model as the 'ribbon model,' with the two sides connected with the tying of a ribbon.</a:t>
            </a:r>
            <a:endParaRPr lang="en-IN" sz="1300" dirty="0">
              <a:solidFill>
                <a:schemeClr val="tx2">
                  <a:alpha val="70000"/>
                </a:schemeClr>
              </a:solidFill>
            </a:endParaRPr>
          </a:p>
        </p:txBody>
      </p:sp>
    </p:spTree>
    <p:extLst>
      <p:ext uri="{BB962C8B-B14F-4D97-AF65-F5344CB8AC3E}">
        <p14:creationId xmlns:p14="http://schemas.microsoft.com/office/powerpoint/2010/main" val="240417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6711-321D-4190-9D71-1630E44BAFD2}"/>
              </a:ext>
            </a:extLst>
          </p:cNvPr>
          <p:cNvSpPr>
            <a:spLocks noGrp="1"/>
          </p:cNvSpPr>
          <p:nvPr>
            <p:ph type="ctrTitle"/>
          </p:nvPr>
        </p:nvSpPr>
        <p:spPr>
          <a:xfrm>
            <a:off x="492034" y="337049"/>
            <a:ext cx="3426822" cy="1001894"/>
          </a:xfrm>
        </p:spPr>
        <p:txBody>
          <a:bodyPr/>
          <a:lstStyle/>
          <a:p>
            <a:pPr algn="l"/>
            <a:r>
              <a:rPr lang="en-IN" dirty="0"/>
              <a:t>Features</a:t>
            </a:r>
          </a:p>
        </p:txBody>
      </p:sp>
      <p:sp>
        <p:nvSpPr>
          <p:cNvPr id="3" name="Subtitle 2">
            <a:extLst>
              <a:ext uri="{FF2B5EF4-FFF2-40B4-BE49-F238E27FC236}">
                <a16:creationId xmlns:a16="http://schemas.microsoft.com/office/drawing/2014/main" id="{C8CC6431-2DE7-4384-A177-3AE672D36A08}"/>
              </a:ext>
            </a:extLst>
          </p:cNvPr>
          <p:cNvSpPr>
            <a:spLocks noGrp="1"/>
          </p:cNvSpPr>
          <p:nvPr>
            <p:ph type="subTitle" idx="1"/>
          </p:nvPr>
        </p:nvSpPr>
        <p:spPr>
          <a:xfrm>
            <a:off x="492034" y="1223963"/>
            <a:ext cx="9292046" cy="5296988"/>
          </a:xfrm>
        </p:spPr>
        <p:txBody>
          <a:bodyPr>
            <a:normAutofit fontScale="77500" lnSpcReduction="20000"/>
          </a:bodyPr>
          <a:lstStyle/>
          <a:p>
            <a:pPr marL="342900" indent="-342900" algn="l">
              <a:buClr>
                <a:schemeClr val="accent1">
                  <a:lumMod val="75000"/>
                </a:schemeClr>
              </a:buClr>
              <a:buFont typeface="Wingdings" panose="05000000000000000000" pitchFamily="2" charset="2"/>
              <a:buChar char="q"/>
            </a:pPr>
            <a:r>
              <a:rPr lang="en-IN" sz="1800" dirty="0"/>
              <a:t>Responsive Design (to adapt to mobile, tablet, desktop sizes)- user friendly view.</a:t>
            </a:r>
          </a:p>
          <a:p>
            <a:pPr marL="342900" indent="-342900" algn="l">
              <a:buClr>
                <a:schemeClr val="accent1">
                  <a:lumMod val="75000"/>
                </a:schemeClr>
              </a:buClr>
              <a:buFont typeface="Wingdings" panose="05000000000000000000" pitchFamily="2" charset="2"/>
              <a:buChar char="q"/>
            </a:pPr>
            <a:r>
              <a:rPr lang="en-US" sz="1800" dirty="0"/>
              <a:t>user login through social media integration, through normal sign-up registration process</a:t>
            </a:r>
          </a:p>
          <a:p>
            <a:pPr marL="342900" indent="-342900" algn="l">
              <a:buClr>
                <a:schemeClr val="accent1">
                  <a:lumMod val="75000"/>
                </a:schemeClr>
              </a:buClr>
              <a:buFont typeface="Wingdings" panose="05000000000000000000" pitchFamily="2" charset="2"/>
              <a:buChar char="q"/>
            </a:pPr>
            <a:r>
              <a:rPr lang="en-US" sz="1800" dirty="0"/>
              <a:t>Verification less authentication of registration data, captcha</a:t>
            </a:r>
          </a:p>
          <a:p>
            <a:pPr marL="342900" indent="-342900" algn="l">
              <a:buClr>
                <a:schemeClr val="accent1">
                  <a:lumMod val="75000"/>
                </a:schemeClr>
              </a:buClr>
              <a:buFont typeface="Wingdings" panose="05000000000000000000" pitchFamily="2" charset="2"/>
              <a:buChar char="q"/>
            </a:pPr>
            <a:r>
              <a:rPr lang="en-US" sz="1800" dirty="0"/>
              <a:t>Dashboard- personalized user less client dashboard (filter)</a:t>
            </a:r>
          </a:p>
          <a:p>
            <a:pPr marL="342900" indent="-342900" algn="l">
              <a:buClr>
                <a:schemeClr val="accent1">
                  <a:lumMod val="75000"/>
                </a:schemeClr>
              </a:buClr>
              <a:buFont typeface="Wingdings" panose="05000000000000000000" pitchFamily="2" charset="2"/>
              <a:buChar char="q"/>
            </a:pPr>
            <a:r>
              <a:rPr lang="en-US" sz="1800" dirty="0"/>
              <a:t>Creation of job profile- user less client</a:t>
            </a:r>
          </a:p>
          <a:p>
            <a:pPr marL="342900" indent="-342900" algn="l">
              <a:buClr>
                <a:schemeClr val="accent1">
                  <a:lumMod val="75000"/>
                </a:schemeClr>
              </a:buClr>
              <a:buFont typeface="Wingdings" panose="05000000000000000000" pitchFamily="2" charset="2"/>
              <a:buChar char="q"/>
            </a:pPr>
            <a:r>
              <a:rPr lang="en-US" sz="1800" dirty="0"/>
              <a:t>Provisions to use third-party API for JSON/ XML </a:t>
            </a:r>
            <a:r>
              <a:rPr lang="en-US" sz="1800" dirty="0" err="1"/>
              <a:t>feets</a:t>
            </a:r>
            <a:endParaRPr lang="en-US" sz="1800" dirty="0"/>
          </a:p>
          <a:p>
            <a:pPr marL="342900" indent="-342900" algn="l">
              <a:buClr>
                <a:schemeClr val="accent1">
                  <a:lumMod val="75000"/>
                </a:schemeClr>
              </a:buClr>
              <a:buFont typeface="Wingdings" panose="05000000000000000000" pitchFamily="2" charset="2"/>
              <a:buChar char="q"/>
            </a:pPr>
            <a:r>
              <a:rPr lang="en-US" sz="1800" dirty="0"/>
              <a:t>Interactive and user-friendly interface</a:t>
            </a:r>
          </a:p>
          <a:p>
            <a:pPr marL="342900" indent="-342900" algn="l">
              <a:buClr>
                <a:schemeClr val="accent1">
                  <a:lumMod val="75000"/>
                </a:schemeClr>
              </a:buClr>
              <a:buFont typeface="Wingdings" panose="05000000000000000000" pitchFamily="2" charset="2"/>
              <a:buChar char="q"/>
            </a:pPr>
            <a:r>
              <a:rPr lang="en-US" sz="1800" dirty="0"/>
              <a:t>Online payment solution</a:t>
            </a:r>
          </a:p>
          <a:p>
            <a:pPr marL="342900" indent="-342900" algn="l">
              <a:buClr>
                <a:schemeClr val="accent1">
                  <a:lumMod val="75000"/>
                </a:schemeClr>
              </a:buClr>
              <a:buFont typeface="Wingdings" panose="05000000000000000000" pitchFamily="2" charset="2"/>
              <a:buChar char="q"/>
            </a:pPr>
            <a:r>
              <a:rPr lang="en-US" sz="1800" dirty="0"/>
              <a:t>Google translation</a:t>
            </a:r>
          </a:p>
          <a:p>
            <a:pPr marL="342900" indent="-342900" algn="l">
              <a:buClr>
                <a:schemeClr val="accent1">
                  <a:lumMod val="75000"/>
                </a:schemeClr>
              </a:buClr>
              <a:buFont typeface="Wingdings" panose="05000000000000000000" pitchFamily="2" charset="2"/>
              <a:buChar char="q"/>
            </a:pPr>
            <a:r>
              <a:rPr lang="en-US" sz="1800" dirty="0"/>
              <a:t>Platform for job seekers and providers to get connected to each other</a:t>
            </a:r>
          </a:p>
          <a:p>
            <a:pPr marL="342900" indent="-342900" algn="l">
              <a:buClr>
                <a:schemeClr val="accent1">
                  <a:lumMod val="75000"/>
                </a:schemeClr>
              </a:buClr>
              <a:buFont typeface="Wingdings" panose="05000000000000000000" pitchFamily="2" charset="2"/>
              <a:buChar char="q"/>
            </a:pPr>
            <a:r>
              <a:rPr lang="en-US" sz="1800" dirty="0"/>
              <a:t>Privacy (disclaimer)</a:t>
            </a:r>
          </a:p>
          <a:p>
            <a:pPr marL="342900" indent="-342900" algn="l">
              <a:buClr>
                <a:schemeClr val="accent1">
                  <a:lumMod val="75000"/>
                </a:schemeClr>
              </a:buClr>
              <a:buFont typeface="Wingdings" panose="05000000000000000000" pitchFamily="2" charset="2"/>
              <a:buChar char="q"/>
            </a:pPr>
            <a:r>
              <a:rPr lang="en-US" sz="1800" dirty="0"/>
              <a:t>Navigation menu and search box</a:t>
            </a:r>
          </a:p>
          <a:p>
            <a:pPr marL="342900" indent="-342900" algn="l">
              <a:buClr>
                <a:schemeClr val="accent1">
                  <a:lumMod val="75000"/>
                </a:schemeClr>
              </a:buClr>
              <a:buFont typeface="Wingdings" panose="05000000000000000000" pitchFamily="2" charset="2"/>
              <a:buChar char="q"/>
            </a:pPr>
            <a:r>
              <a:rPr lang="en-US" sz="1800" dirty="0"/>
              <a:t>User less client newsletter subscription</a:t>
            </a:r>
          </a:p>
          <a:p>
            <a:pPr marL="342900" indent="-342900" algn="l">
              <a:buClr>
                <a:schemeClr val="accent1">
                  <a:lumMod val="75000"/>
                </a:schemeClr>
              </a:buClr>
              <a:buFont typeface="Wingdings" panose="05000000000000000000" pitchFamily="2" charset="2"/>
              <a:buChar char="q"/>
            </a:pPr>
            <a:r>
              <a:rPr lang="en-US" sz="1800" dirty="0"/>
              <a:t>Job notification system (new job postings)</a:t>
            </a:r>
          </a:p>
          <a:p>
            <a:pPr marL="342900" indent="-342900" algn="l">
              <a:buClr>
                <a:schemeClr val="accent1">
                  <a:lumMod val="75000"/>
                </a:schemeClr>
              </a:buClr>
              <a:buFont typeface="Wingdings" panose="05000000000000000000" pitchFamily="2" charset="2"/>
              <a:buChar char="q"/>
            </a:pPr>
            <a:r>
              <a:rPr lang="en-US" sz="1800" dirty="0"/>
              <a:t>Loginizer to block suspicious log-in attempts: log-in protection to restrict login attempts in terms of security </a:t>
            </a:r>
          </a:p>
          <a:p>
            <a:pPr marL="342900" indent="-342900" algn="l">
              <a:buClr>
                <a:schemeClr val="accent1">
                  <a:lumMod val="75000"/>
                </a:schemeClr>
              </a:buClr>
              <a:buFont typeface="Wingdings" panose="05000000000000000000" pitchFamily="2" charset="2"/>
              <a:buChar char="q"/>
            </a:pPr>
            <a:r>
              <a:rPr lang="en-US" sz="1800" dirty="0"/>
              <a:t>DDoS attack protection to restrict site security breach from scammer/ hackers</a:t>
            </a:r>
          </a:p>
          <a:p>
            <a:pPr marL="342900" indent="-342900" algn="l">
              <a:buClr>
                <a:schemeClr val="accent1">
                  <a:lumMod val="75000"/>
                </a:schemeClr>
              </a:buClr>
              <a:buFont typeface="Wingdings" panose="05000000000000000000" pitchFamily="2" charset="2"/>
              <a:buChar char="q"/>
            </a:pPr>
            <a:endParaRPr lang="en-US" sz="1800" dirty="0"/>
          </a:p>
          <a:p>
            <a:pPr marL="342900" indent="-342900" algn="l">
              <a:buClr>
                <a:schemeClr val="accent1">
                  <a:lumMod val="75000"/>
                </a:schemeClr>
              </a:buClr>
              <a:buFont typeface="Wingdings" panose="05000000000000000000" pitchFamily="2" charset="2"/>
              <a:buChar char="q"/>
            </a:pPr>
            <a:endParaRPr lang="en-IN" sz="1800" dirty="0"/>
          </a:p>
        </p:txBody>
      </p:sp>
      <p:pic>
        <p:nvPicPr>
          <p:cNvPr id="4" name="Picture 3">
            <a:extLst>
              <a:ext uri="{FF2B5EF4-FFF2-40B4-BE49-F238E27FC236}">
                <a16:creationId xmlns:a16="http://schemas.microsoft.com/office/drawing/2014/main" id="{89FFA90D-02CA-4807-9B67-99CCD4CFE3D6}"/>
              </a:ext>
            </a:extLst>
          </p:cNvPr>
          <p:cNvPicPr>
            <a:picLocks noChangeAspect="1"/>
          </p:cNvPicPr>
          <p:nvPr/>
        </p:nvPicPr>
        <p:blipFill>
          <a:blip r:embed="rId2">
            <a:alphaModFix amt="90000"/>
          </a:blip>
          <a:stretch>
            <a:fillRect/>
          </a:stretch>
        </p:blipFill>
        <p:spPr>
          <a:xfrm>
            <a:off x="8412480" y="540248"/>
            <a:ext cx="3287485" cy="3253276"/>
          </a:xfrm>
          <a:prstGeom prst="rect">
            <a:avLst/>
          </a:prstGeom>
        </p:spPr>
      </p:pic>
      <p:cxnSp>
        <p:nvCxnSpPr>
          <p:cNvPr id="6" name="Straight Arrow Connector 5">
            <a:extLst>
              <a:ext uri="{FF2B5EF4-FFF2-40B4-BE49-F238E27FC236}">
                <a16:creationId xmlns:a16="http://schemas.microsoft.com/office/drawing/2014/main" id="{6779B662-19FC-480F-8B92-D4399395852D}"/>
              </a:ext>
            </a:extLst>
          </p:cNvPr>
          <p:cNvCxnSpPr/>
          <p:nvPr/>
        </p:nvCxnSpPr>
        <p:spPr>
          <a:xfrm flipH="1">
            <a:off x="6910251" y="2697303"/>
            <a:ext cx="2873829" cy="431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3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E56334-C4DB-458E-A37F-3EF6A62C48FF}"/>
              </a:ext>
            </a:extLst>
          </p:cNvPr>
          <p:cNvSpPr/>
          <p:nvPr/>
        </p:nvSpPr>
        <p:spPr>
          <a:xfrm>
            <a:off x="7975854" y="1909377"/>
            <a:ext cx="3911345" cy="472620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 name="Picture 3">
            <a:extLst>
              <a:ext uri="{FF2B5EF4-FFF2-40B4-BE49-F238E27FC236}">
                <a16:creationId xmlns:a16="http://schemas.microsoft.com/office/drawing/2014/main" id="{7CB3B49B-A8C4-4FFA-8B2C-77FDD9C36A62}"/>
              </a:ext>
            </a:extLst>
          </p:cNvPr>
          <p:cNvPicPr>
            <a:picLocks noChangeAspect="1"/>
          </p:cNvPicPr>
          <p:nvPr/>
        </p:nvPicPr>
        <p:blipFill>
          <a:blip r:embed="rId3"/>
          <a:stretch>
            <a:fillRect/>
          </a:stretch>
        </p:blipFill>
        <p:spPr>
          <a:xfrm>
            <a:off x="151067" y="185351"/>
            <a:ext cx="7824788" cy="6595675"/>
          </a:xfrm>
          <a:prstGeom prst="rect">
            <a:avLst/>
          </a:prstGeom>
        </p:spPr>
      </p:pic>
      <p:pic>
        <p:nvPicPr>
          <p:cNvPr id="5" name="Picture 4">
            <a:extLst>
              <a:ext uri="{FF2B5EF4-FFF2-40B4-BE49-F238E27FC236}">
                <a16:creationId xmlns:a16="http://schemas.microsoft.com/office/drawing/2014/main" id="{16D7DFBA-8CBA-490C-870F-8F827B781775}"/>
              </a:ext>
            </a:extLst>
          </p:cNvPr>
          <p:cNvPicPr>
            <a:picLocks noChangeAspect="1"/>
          </p:cNvPicPr>
          <p:nvPr/>
        </p:nvPicPr>
        <p:blipFill>
          <a:blip r:embed="rId4"/>
          <a:stretch>
            <a:fillRect/>
          </a:stretch>
        </p:blipFill>
        <p:spPr>
          <a:xfrm>
            <a:off x="7975854" y="185353"/>
            <a:ext cx="3911345" cy="1445740"/>
          </a:xfrm>
          <a:prstGeom prst="rect">
            <a:avLst/>
          </a:prstGeom>
        </p:spPr>
      </p:pic>
      <p:pic>
        <p:nvPicPr>
          <p:cNvPr id="6" name="Picture 5">
            <a:extLst>
              <a:ext uri="{FF2B5EF4-FFF2-40B4-BE49-F238E27FC236}">
                <a16:creationId xmlns:a16="http://schemas.microsoft.com/office/drawing/2014/main" id="{19868176-719C-4F47-B78F-E06DE237A25D}"/>
              </a:ext>
            </a:extLst>
          </p:cNvPr>
          <p:cNvPicPr>
            <a:picLocks noChangeAspect="1"/>
          </p:cNvPicPr>
          <p:nvPr/>
        </p:nvPicPr>
        <p:blipFill>
          <a:blip r:embed="rId5"/>
          <a:stretch>
            <a:fillRect/>
          </a:stretch>
        </p:blipFill>
        <p:spPr>
          <a:xfrm>
            <a:off x="7975853" y="2988460"/>
            <a:ext cx="2273552" cy="1079086"/>
          </a:xfrm>
          <a:prstGeom prst="rect">
            <a:avLst/>
          </a:prstGeom>
        </p:spPr>
      </p:pic>
      <p:pic>
        <p:nvPicPr>
          <p:cNvPr id="7" name="Picture 6">
            <a:extLst>
              <a:ext uri="{FF2B5EF4-FFF2-40B4-BE49-F238E27FC236}">
                <a16:creationId xmlns:a16="http://schemas.microsoft.com/office/drawing/2014/main" id="{A3CB95AA-EDE0-494C-9081-97BE769949C8}"/>
              </a:ext>
            </a:extLst>
          </p:cNvPr>
          <p:cNvPicPr>
            <a:picLocks noChangeAspect="1"/>
          </p:cNvPicPr>
          <p:nvPr/>
        </p:nvPicPr>
        <p:blipFill>
          <a:blip r:embed="rId6"/>
          <a:stretch>
            <a:fillRect/>
          </a:stretch>
        </p:blipFill>
        <p:spPr>
          <a:xfrm>
            <a:off x="8214152" y="1643382"/>
            <a:ext cx="3673047" cy="1445740"/>
          </a:xfrm>
          <a:prstGeom prst="rect">
            <a:avLst/>
          </a:prstGeom>
        </p:spPr>
      </p:pic>
      <p:sp>
        <p:nvSpPr>
          <p:cNvPr id="8" name="TextBox 7">
            <a:extLst>
              <a:ext uri="{FF2B5EF4-FFF2-40B4-BE49-F238E27FC236}">
                <a16:creationId xmlns:a16="http://schemas.microsoft.com/office/drawing/2014/main" id="{146B87A5-45D1-486F-95DA-44F2FC03D570}"/>
              </a:ext>
            </a:extLst>
          </p:cNvPr>
          <p:cNvSpPr txBox="1"/>
          <p:nvPr/>
        </p:nvSpPr>
        <p:spPr>
          <a:xfrm>
            <a:off x="9931526" y="3229809"/>
            <a:ext cx="1950223" cy="584775"/>
          </a:xfrm>
          <a:prstGeom prst="rect">
            <a:avLst/>
          </a:prstGeom>
          <a:noFill/>
        </p:spPr>
        <p:txBody>
          <a:bodyPr wrap="square" rtlCol="0">
            <a:spAutoFit/>
          </a:bodyPr>
          <a:lstStyle/>
          <a:p>
            <a:r>
              <a:rPr lang="en-IN" sz="1600" b="1" dirty="0"/>
              <a:t>Social media integration</a:t>
            </a:r>
          </a:p>
        </p:txBody>
      </p:sp>
      <p:pic>
        <p:nvPicPr>
          <p:cNvPr id="9" name="Picture 8">
            <a:extLst>
              <a:ext uri="{FF2B5EF4-FFF2-40B4-BE49-F238E27FC236}">
                <a16:creationId xmlns:a16="http://schemas.microsoft.com/office/drawing/2014/main" id="{4F2D12C1-F62B-485F-AAD2-46004A683D55}"/>
              </a:ext>
            </a:extLst>
          </p:cNvPr>
          <p:cNvPicPr>
            <a:picLocks noChangeAspect="1"/>
          </p:cNvPicPr>
          <p:nvPr/>
        </p:nvPicPr>
        <p:blipFill>
          <a:blip r:embed="rId7"/>
          <a:stretch>
            <a:fillRect/>
          </a:stretch>
        </p:blipFill>
        <p:spPr>
          <a:xfrm>
            <a:off x="7431862" y="4024365"/>
            <a:ext cx="4455338" cy="2751900"/>
          </a:xfrm>
          <a:prstGeom prst="rect">
            <a:avLst/>
          </a:prstGeom>
        </p:spPr>
      </p:pic>
      <p:sp>
        <p:nvSpPr>
          <p:cNvPr id="11" name="TextBox 10">
            <a:extLst>
              <a:ext uri="{FF2B5EF4-FFF2-40B4-BE49-F238E27FC236}">
                <a16:creationId xmlns:a16="http://schemas.microsoft.com/office/drawing/2014/main" id="{139B7194-3D9F-4C55-822D-2B1B3CF65DFD}"/>
              </a:ext>
            </a:extLst>
          </p:cNvPr>
          <p:cNvSpPr txBox="1"/>
          <p:nvPr/>
        </p:nvSpPr>
        <p:spPr>
          <a:xfrm>
            <a:off x="7135744" y="3990745"/>
            <a:ext cx="1656283" cy="954107"/>
          </a:xfrm>
          <a:prstGeom prst="rect">
            <a:avLst/>
          </a:prstGeom>
          <a:noFill/>
        </p:spPr>
        <p:txBody>
          <a:bodyPr wrap="square" rtlCol="0">
            <a:spAutoFit/>
          </a:bodyPr>
          <a:lstStyle/>
          <a:p>
            <a:pPr>
              <a:buClr>
                <a:schemeClr val="accent1">
                  <a:lumMod val="75000"/>
                </a:schemeClr>
              </a:buClr>
            </a:pPr>
            <a:r>
              <a:rPr lang="en-US" sz="1400" b="1" dirty="0"/>
              <a:t>Verification less authentication of registration data, captcha</a:t>
            </a:r>
          </a:p>
        </p:txBody>
      </p:sp>
    </p:spTree>
    <p:extLst>
      <p:ext uri="{BB962C8B-B14F-4D97-AF65-F5344CB8AC3E}">
        <p14:creationId xmlns:p14="http://schemas.microsoft.com/office/powerpoint/2010/main" val="102560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7B4D60-D939-483D-A191-7739B2319531}"/>
              </a:ext>
            </a:extLst>
          </p:cNvPr>
          <p:cNvPicPr>
            <a:picLocks noChangeAspect="1"/>
          </p:cNvPicPr>
          <p:nvPr/>
        </p:nvPicPr>
        <p:blipFill>
          <a:blip r:embed="rId3"/>
          <a:stretch>
            <a:fillRect/>
          </a:stretch>
        </p:blipFill>
        <p:spPr>
          <a:xfrm>
            <a:off x="712380" y="1216848"/>
            <a:ext cx="4752747" cy="2780993"/>
          </a:xfrm>
          <a:prstGeom prst="rect">
            <a:avLst/>
          </a:prstGeom>
        </p:spPr>
      </p:pic>
      <p:sp>
        <p:nvSpPr>
          <p:cNvPr id="5" name="TextBox 4">
            <a:extLst>
              <a:ext uri="{FF2B5EF4-FFF2-40B4-BE49-F238E27FC236}">
                <a16:creationId xmlns:a16="http://schemas.microsoft.com/office/drawing/2014/main" id="{360CA4BF-F27B-4A8C-B7F9-73C407F24513}"/>
              </a:ext>
            </a:extLst>
          </p:cNvPr>
          <p:cNvSpPr txBox="1"/>
          <p:nvPr/>
        </p:nvSpPr>
        <p:spPr>
          <a:xfrm>
            <a:off x="712381" y="630409"/>
            <a:ext cx="6432698" cy="369332"/>
          </a:xfrm>
          <a:prstGeom prst="rect">
            <a:avLst/>
          </a:prstGeom>
          <a:noFill/>
        </p:spPr>
        <p:txBody>
          <a:bodyPr wrap="square" rtlCol="0">
            <a:spAutoFit/>
          </a:bodyPr>
          <a:lstStyle/>
          <a:p>
            <a:r>
              <a:rPr lang="en-IN" b="1" dirty="0"/>
              <a:t>Technical aspect ( How to get the source of the data?) </a:t>
            </a:r>
          </a:p>
        </p:txBody>
      </p:sp>
      <p:pic>
        <p:nvPicPr>
          <p:cNvPr id="6" name="Picture 5">
            <a:extLst>
              <a:ext uri="{FF2B5EF4-FFF2-40B4-BE49-F238E27FC236}">
                <a16:creationId xmlns:a16="http://schemas.microsoft.com/office/drawing/2014/main" id="{DEDF9D3D-C504-4B51-8C0F-75EFC0FD5A86}"/>
              </a:ext>
            </a:extLst>
          </p:cNvPr>
          <p:cNvPicPr>
            <a:picLocks noChangeAspect="1"/>
          </p:cNvPicPr>
          <p:nvPr/>
        </p:nvPicPr>
        <p:blipFill>
          <a:blip r:embed="rId4"/>
          <a:stretch>
            <a:fillRect/>
          </a:stretch>
        </p:blipFill>
        <p:spPr>
          <a:xfrm>
            <a:off x="7619929" y="1054674"/>
            <a:ext cx="1131815" cy="1131815"/>
          </a:xfrm>
          <a:prstGeom prst="rect">
            <a:avLst/>
          </a:prstGeom>
        </p:spPr>
      </p:pic>
      <p:sp>
        <p:nvSpPr>
          <p:cNvPr id="7" name="TextBox 6">
            <a:extLst>
              <a:ext uri="{FF2B5EF4-FFF2-40B4-BE49-F238E27FC236}">
                <a16:creationId xmlns:a16="http://schemas.microsoft.com/office/drawing/2014/main" id="{CFADAD89-4E40-4880-8F04-F164C313394A}"/>
              </a:ext>
            </a:extLst>
          </p:cNvPr>
          <p:cNvSpPr txBox="1"/>
          <p:nvPr/>
        </p:nvSpPr>
        <p:spPr>
          <a:xfrm>
            <a:off x="7467504" y="2241428"/>
            <a:ext cx="1435396" cy="369332"/>
          </a:xfrm>
          <a:prstGeom prst="rect">
            <a:avLst/>
          </a:prstGeom>
          <a:noFill/>
        </p:spPr>
        <p:txBody>
          <a:bodyPr wrap="square" rtlCol="0">
            <a:spAutoFit/>
          </a:bodyPr>
          <a:lstStyle/>
          <a:p>
            <a:r>
              <a:rPr lang="en-IN" b="1" dirty="0"/>
              <a:t>User info.</a:t>
            </a:r>
          </a:p>
        </p:txBody>
      </p:sp>
      <p:cxnSp>
        <p:nvCxnSpPr>
          <p:cNvPr id="9" name="Straight Arrow Connector 8">
            <a:extLst>
              <a:ext uri="{FF2B5EF4-FFF2-40B4-BE49-F238E27FC236}">
                <a16:creationId xmlns:a16="http://schemas.microsoft.com/office/drawing/2014/main" id="{AE13DC33-5501-4A65-A73B-FC0B2FC593E1}"/>
              </a:ext>
            </a:extLst>
          </p:cNvPr>
          <p:cNvCxnSpPr>
            <a:cxnSpLocks/>
            <a:stCxn id="7" idx="2"/>
          </p:cNvCxnSpPr>
          <p:nvPr/>
        </p:nvCxnSpPr>
        <p:spPr>
          <a:xfrm>
            <a:off x="8185202" y="2610760"/>
            <a:ext cx="0" cy="476228"/>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AE17939-EB24-45A8-A2E9-C9E15A7575B0}"/>
              </a:ext>
            </a:extLst>
          </p:cNvPr>
          <p:cNvPicPr>
            <a:picLocks noChangeAspect="1"/>
          </p:cNvPicPr>
          <p:nvPr/>
        </p:nvPicPr>
        <p:blipFill>
          <a:blip r:embed="rId5"/>
          <a:stretch>
            <a:fillRect/>
          </a:stretch>
        </p:blipFill>
        <p:spPr>
          <a:xfrm>
            <a:off x="7274338" y="3086988"/>
            <a:ext cx="1663687" cy="1374057"/>
          </a:xfrm>
          <a:prstGeom prst="rect">
            <a:avLst/>
          </a:prstGeom>
        </p:spPr>
      </p:pic>
      <p:cxnSp>
        <p:nvCxnSpPr>
          <p:cNvPr id="12" name="Straight Arrow Connector 11">
            <a:extLst>
              <a:ext uri="{FF2B5EF4-FFF2-40B4-BE49-F238E27FC236}">
                <a16:creationId xmlns:a16="http://schemas.microsoft.com/office/drawing/2014/main" id="{CD6A7E75-2A49-46B2-AD4A-A494DA005CEC}"/>
              </a:ext>
            </a:extLst>
          </p:cNvPr>
          <p:cNvCxnSpPr>
            <a:cxnSpLocks/>
          </p:cNvCxnSpPr>
          <p:nvPr/>
        </p:nvCxnSpPr>
        <p:spPr>
          <a:xfrm>
            <a:off x="8938025" y="3682870"/>
            <a:ext cx="858245" cy="15484"/>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21D27D0-E9D4-4F62-9823-CB4594207A19}"/>
              </a:ext>
            </a:extLst>
          </p:cNvPr>
          <p:cNvSpPr txBox="1"/>
          <p:nvPr/>
        </p:nvSpPr>
        <p:spPr>
          <a:xfrm>
            <a:off x="8941987" y="3149846"/>
            <a:ext cx="717694" cy="369332"/>
          </a:xfrm>
          <a:prstGeom prst="rect">
            <a:avLst/>
          </a:prstGeom>
          <a:noFill/>
        </p:spPr>
        <p:txBody>
          <a:bodyPr wrap="square" rtlCol="0">
            <a:spAutoFit/>
          </a:bodyPr>
          <a:lstStyle/>
          <a:p>
            <a:r>
              <a:rPr lang="en-IN" b="1" dirty="0"/>
              <a:t>Data</a:t>
            </a:r>
          </a:p>
        </p:txBody>
      </p:sp>
      <p:sp>
        <p:nvSpPr>
          <p:cNvPr id="15" name="TextBox 14">
            <a:extLst>
              <a:ext uri="{FF2B5EF4-FFF2-40B4-BE49-F238E27FC236}">
                <a16:creationId xmlns:a16="http://schemas.microsoft.com/office/drawing/2014/main" id="{3AE4FDA6-F9FF-46CC-9180-089D3059180A}"/>
              </a:ext>
            </a:extLst>
          </p:cNvPr>
          <p:cNvSpPr txBox="1"/>
          <p:nvPr/>
        </p:nvSpPr>
        <p:spPr>
          <a:xfrm>
            <a:off x="8929515" y="3910076"/>
            <a:ext cx="956930" cy="461665"/>
          </a:xfrm>
          <a:prstGeom prst="rect">
            <a:avLst/>
          </a:prstGeom>
          <a:noFill/>
        </p:spPr>
        <p:txBody>
          <a:bodyPr wrap="square" rtlCol="0">
            <a:spAutoFit/>
          </a:bodyPr>
          <a:lstStyle/>
          <a:p>
            <a:r>
              <a:rPr lang="en-IN" sz="1200" dirty="0"/>
              <a:t>(Training &amp; Testing)</a:t>
            </a:r>
          </a:p>
        </p:txBody>
      </p:sp>
      <p:pic>
        <p:nvPicPr>
          <p:cNvPr id="17" name="Picture 16">
            <a:extLst>
              <a:ext uri="{FF2B5EF4-FFF2-40B4-BE49-F238E27FC236}">
                <a16:creationId xmlns:a16="http://schemas.microsoft.com/office/drawing/2014/main" id="{A89BAFDA-0B0D-4889-9E1D-138C0733D4F1}"/>
              </a:ext>
            </a:extLst>
          </p:cNvPr>
          <p:cNvPicPr>
            <a:picLocks noChangeAspect="1"/>
          </p:cNvPicPr>
          <p:nvPr/>
        </p:nvPicPr>
        <p:blipFill>
          <a:blip r:embed="rId6"/>
          <a:stretch>
            <a:fillRect/>
          </a:stretch>
        </p:blipFill>
        <p:spPr>
          <a:xfrm>
            <a:off x="9932860" y="2588883"/>
            <a:ext cx="1778071" cy="1980018"/>
          </a:xfrm>
          <a:prstGeom prst="rect">
            <a:avLst/>
          </a:prstGeom>
        </p:spPr>
      </p:pic>
      <p:cxnSp>
        <p:nvCxnSpPr>
          <p:cNvPr id="18" name="Straight Arrow Connector 17">
            <a:extLst>
              <a:ext uri="{FF2B5EF4-FFF2-40B4-BE49-F238E27FC236}">
                <a16:creationId xmlns:a16="http://schemas.microsoft.com/office/drawing/2014/main" id="{ED09B800-4C6E-4F4C-B902-8F580B201E5C}"/>
              </a:ext>
            </a:extLst>
          </p:cNvPr>
          <p:cNvCxnSpPr>
            <a:cxnSpLocks/>
          </p:cNvCxnSpPr>
          <p:nvPr/>
        </p:nvCxnSpPr>
        <p:spPr>
          <a:xfrm flipV="1">
            <a:off x="8007655" y="4543221"/>
            <a:ext cx="0" cy="461463"/>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B67E845-A92B-41F6-B497-886623839119}"/>
              </a:ext>
            </a:extLst>
          </p:cNvPr>
          <p:cNvSpPr txBox="1"/>
          <p:nvPr/>
        </p:nvSpPr>
        <p:spPr>
          <a:xfrm>
            <a:off x="6843745" y="5112009"/>
            <a:ext cx="1914413" cy="523220"/>
          </a:xfrm>
          <a:prstGeom prst="rect">
            <a:avLst/>
          </a:prstGeom>
          <a:noFill/>
        </p:spPr>
        <p:txBody>
          <a:bodyPr wrap="square" rtlCol="0">
            <a:spAutoFit/>
          </a:bodyPr>
          <a:lstStyle/>
          <a:p>
            <a:r>
              <a:rPr lang="en-IN" sz="1400" b="1" dirty="0"/>
              <a:t>External sources using web crawling</a:t>
            </a:r>
          </a:p>
        </p:txBody>
      </p:sp>
      <p:pic>
        <p:nvPicPr>
          <p:cNvPr id="23" name="Picture 22">
            <a:extLst>
              <a:ext uri="{FF2B5EF4-FFF2-40B4-BE49-F238E27FC236}">
                <a16:creationId xmlns:a16="http://schemas.microsoft.com/office/drawing/2014/main" id="{00A76CDF-8DD8-4F86-8F8E-0111AC9D7F69}"/>
              </a:ext>
            </a:extLst>
          </p:cNvPr>
          <p:cNvPicPr>
            <a:picLocks noChangeAspect="1"/>
          </p:cNvPicPr>
          <p:nvPr/>
        </p:nvPicPr>
        <p:blipFill>
          <a:blip r:embed="rId7"/>
          <a:stretch>
            <a:fillRect/>
          </a:stretch>
        </p:blipFill>
        <p:spPr>
          <a:xfrm>
            <a:off x="158604" y="4098514"/>
            <a:ext cx="3520261" cy="2631895"/>
          </a:xfrm>
          <a:prstGeom prst="rect">
            <a:avLst/>
          </a:prstGeom>
        </p:spPr>
      </p:pic>
      <p:sp>
        <p:nvSpPr>
          <p:cNvPr id="24" name="TextBox 23">
            <a:extLst>
              <a:ext uri="{FF2B5EF4-FFF2-40B4-BE49-F238E27FC236}">
                <a16:creationId xmlns:a16="http://schemas.microsoft.com/office/drawing/2014/main" id="{A4F0C671-224E-4C47-B336-1DD55622F06A}"/>
              </a:ext>
            </a:extLst>
          </p:cNvPr>
          <p:cNvSpPr txBox="1"/>
          <p:nvPr/>
        </p:nvSpPr>
        <p:spPr>
          <a:xfrm>
            <a:off x="145237" y="3183209"/>
            <a:ext cx="1891968" cy="954107"/>
          </a:xfrm>
          <a:prstGeom prst="rect">
            <a:avLst/>
          </a:prstGeom>
          <a:noFill/>
        </p:spPr>
        <p:txBody>
          <a:bodyPr wrap="square" rtlCol="0">
            <a:spAutoFit/>
          </a:bodyPr>
          <a:lstStyle/>
          <a:p>
            <a:r>
              <a:rPr lang="en-IN" sz="1400" b="1" dirty="0"/>
              <a:t>Search Engine Optimization &amp; User query indexing</a:t>
            </a:r>
          </a:p>
        </p:txBody>
      </p:sp>
      <p:pic>
        <p:nvPicPr>
          <p:cNvPr id="25" name="Picture 24">
            <a:extLst>
              <a:ext uri="{FF2B5EF4-FFF2-40B4-BE49-F238E27FC236}">
                <a16:creationId xmlns:a16="http://schemas.microsoft.com/office/drawing/2014/main" id="{9EB8F09B-4C27-4687-9899-EFBF641398DE}"/>
              </a:ext>
            </a:extLst>
          </p:cNvPr>
          <p:cNvPicPr>
            <a:picLocks noChangeAspect="1"/>
          </p:cNvPicPr>
          <p:nvPr/>
        </p:nvPicPr>
        <p:blipFill>
          <a:blip r:embed="rId8"/>
          <a:stretch>
            <a:fillRect/>
          </a:stretch>
        </p:blipFill>
        <p:spPr>
          <a:xfrm>
            <a:off x="3725641" y="4092616"/>
            <a:ext cx="3043556" cy="2648426"/>
          </a:xfrm>
          <a:prstGeom prst="rect">
            <a:avLst/>
          </a:prstGeom>
        </p:spPr>
      </p:pic>
      <p:sp>
        <p:nvSpPr>
          <p:cNvPr id="26" name="Thought Bubble: Cloud 25">
            <a:extLst>
              <a:ext uri="{FF2B5EF4-FFF2-40B4-BE49-F238E27FC236}">
                <a16:creationId xmlns:a16="http://schemas.microsoft.com/office/drawing/2014/main" id="{046A4108-0E68-4622-AF42-C89FD87CDE38}"/>
              </a:ext>
            </a:extLst>
          </p:cNvPr>
          <p:cNvSpPr/>
          <p:nvPr/>
        </p:nvSpPr>
        <p:spPr>
          <a:xfrm>
            <a:off x="4869715" y="2861510"/>
            <a:ext cx="1794354" cy="1231106"/>
          </a:xfrm>
          <a:prstGeom prst="cloudCallout">
            <a:avLst>
              <a:gd name="adj1" fmla="val 46389"/>
              <a:gd name="adj2" fmla="val 902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2">
                  <a:lumMod val="90000"/>
                  <a:lumOff val="10000"/>
                </a:schemeClr>
              </a:solidFill>
            </a:endParaRPr>
          </a:p>
        </p:txBody>
      </p:sp>
      <p:sp>
        <p:nvSpPr>
          <p:cNvPr id="27" name="TextBox 26">
            <a:extLst>
              <a:ext uri="{FF2B5EF4-FFF2-40B4-BE49-F238E27FC236}">
                <a16:creationId xmlns:a16="http://schemas.microsoft.com/office/drawing/2014/main" id="{C5C32FB2-4B26-418F-9587-700E371B1E6C}"/>
              </a:ext>
            </a:extLst>
          </p:cNvPr>
          <p:cNvSpPr txBox="1"/>
          <p:nvPr/>
        </p:nvSpPr>
        <p:spPr>
          <a:xfrm>
            <a:off x="5114260" y="3032049"/>
            <a:ext cx="1549809" cy="1231106"/>
          </a:xfrm>
          <a:prstGeom prst="rect">
            <a:avLst/>
          </a:prstGeom>
          <a:noFill/>
        </p:spPr>
        <p:txBody>
          <a:bodyPr wrap="square" rtlCol="0">
            <a:spAutoFit/>
          </a:bodyPr>
          <a:lstStyle/>
          <a:p>
            <a:r>
              <a:rPr lang="en-IN" sz="1400" dirty="0">
                <a:solidFill>
                  <a:schemeClr val="tx2">
                    <a:lumMod val="90000"/>
                    <a:lumOff val="10000"/>
                  </a:schemeClr>
                </a:solidFill>
              </a:rPr>
              <a:t>Company and user click records using cookies</a:t>
            </a:r>
          </a:p>
          <a:p>
            <a:endParaRPr lang="en-IN" dirty="0"/>
          </a:p>
        </p:txBody>
      </p:sp>
      <p:cxnSp>
        <p:nvCxnSpPr>
          <p:cNvPr id="28" name="Straight Arrow Connector 27">
            <a:extLst>
              <a:ext uri="{FF2B5EF4-FFF2-40B4-BE49-F238E27FC236}">
                <a16:creationId xmlns:a16="http://schemas.microsoft.com/office/drawing/2014/main" id="{A93C85B3-5041-4E51-A629-5DBDA6AF4F63}"/>
              </a:ext>
            </a:extLst>
          </p:cNvPr>
          <p:cNvCxnSpPr>
            <a:cxnSpLocks/>
          </p:cNvCxnSpPr>
          <p:nvPr/>
        </p:nvCxnSpPr>
        <p:spPr>
          <a:xfrm>
            <a:off x="6730446" y="3529384"/>
            <a:ext cx="414633"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6DFF61-557C-4C38-8CA6-AF9DBF1983F9}"/>
              </a:ext>
            </a:extLst>
          </p:cNvPr>
          <p:cNvCxnSpPr>
            <a:cxnSpLocks/>
          </p:cNvCxnSpPr>
          <p:nvPr/>
        </p:nvCxnSpPr>
        <p:spPr>
          <a:xfrm>
            <a:off x="10400235" y="4535839"/>
            <a:ext cx="0" cy="476228"/>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8770B0C-E130-4867-9896-DDEB9D6E35B6}"/>
              </a:ext>
            </a:extLst>
          </p:cNvPr>
          <p:cNvSpPr txBox="1"/>
          <p:nvPr/>
        </p:nvSpPr>
        <p:spPr>
          <a:xfrm>
            <a:off x="8941987" y="5045129"/>
            <a:ext cx="2658131" cy="954107"/>
          </a:xfrm>
          <a:prstGeom prst="rect">
            <a:avLst/>
          </a:prstGeom>
          <a:noFill/>
        </p:spPr>
        <p:txBody>
          <a:bodyPr wrap="square" rtlCol="0">
            <a:spAutoFit/>
          </a:bodyPr>
          <a:lstStyle/>
          <a:p>
            <a:pPr algn="just"/>
            <a:r>
              <a:rPr lang="en-IN" sz="1400" dirty="0"/>
              <a:t>Better suggestions for connections to company and employee.</a:t>
            </a:r>
          </a:p>
          <a:p>
            <a:pPr algn="just"/>
            <a:r>
              <a:rPr lang="en-IN" sz="1400" dirty="0"/>
              <a:t>Better User Experience (UX)</a:t>
            </a:r>
          </a:p>
        </p:txBody>
      </p:sp>
      <p:pic>
        <p:nvPicPr>
          <p:cNvPr id="34" name="Picture 33">
            <a:extLst>
              <a:ext uri="{FF2B5EF4-FFF2-40B4-BE49-F238E27FC236}">
                <a16:creationId xmlns:a16="http://schemas.microsoft.com/office/drawing/2014/main" id="{BCEBB880-D1EF-4877-BFC4-C72991FBB69F}"/>
              </a:ext>
            </a:extLst>
          </p:cNvPr>
          <p:cNvPicPr>
            <a:picLocks noChangeAspect="1"/>
          </p:cNvPicPr>
          <p:nvPr/>
        </p:nvPicPr>
        <p:blipFill>
          <a:blip r:embed="rId9"/>
          <a:stretch>
            <a:fillRect/>
          </a:stretch>
        </p:blipFill>
        <p:spPr>
          <a:xfrm>
            <a:off x="9285368" y="990973"/>
            <a:ext cx="2425564" cy="1543566"/>
          </a:xfrm>
          <a:prstGeom prst="rect">
            <a:avLst/>
          </a:prstGeom>
        </p:spPr>
      </p:pic>
      <p:pic>
        <p:nvPicPr>
          <p:cNvPr id="35" name="Picture 34">
            <a:extLst>
              <a:ext uri="{FF2B5EF4-FFF2-40B4-BE49-F238E27FC236}">
                <a16:creationId xmlns:a16="http://schemas.microsoft.com/office/drawing/2014/main" id="{66FF1D9A-4CE8-408A-B638-61C5BBF09524}"/>
              </a:ext>
            </a:extLst>
          </p:cNvPr>
          <p:cNvPicPr>
            <a:picLocks noChangeAspect="1"/>
          </p:cNvPicPr>
          <p:nvPr/>
        </p:nvPicPr>
        <p:blipFill>
          <a:blip r:embed="rId10"/>
          <a:stretch>
            <a:fillRect/>
          </a:stretch>
        </p:blipFill>
        <p:spPr>
          <a:xfrm>
            <a:off x="5408609" y="1167124"/>
            <a:ext cx="1828852" cy="1558551"/>
          </a:xfrm>
          <a:prstGeom prst="rect">
            <a:avLst/>
          </a:prstGeom>
        </p:spPr>
      </p:pic>
      <p:grpSp>
        <p:nvGrpSpPr>
          <p:cNvPr id="8" name="Group 7">
            <a:extLst>
              <a:ext uri="{FF2B5EF4-FFF2-40B4-BE49-F238E27FC236}">
                <a16:creationId xmlns:a16="http://schemas.microsoft.com/office/drawing/2014/main" id="{7AB87D77-D203-491F-A5EB-79F6D47FA78B}"/>
              </a:ext>
            </a:extLst>
          </p:cNvPr>
          <p:cNvGrpSpPr/>
          <p:nvPr/>
        </p:nvGrpSpPr>
        <p:grpSpPr>
          <a:xfrm>
            <a:off x="5943581" y="3434449"/>
            <a:ext cx="360" cy="360"/>
            <a:chOff x="5943581" y="3434449"/>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 name="Ink 1">
                  <a:extLst>
                    <a:ext uri="{FF2B5EF4-FFF2-40B4-BE49-F238E27FC236}">
                      <a16:creationId xmlns:a16="http://schemas.microsoft.com/office/drawing/2014/main" id="{B85D6F97-D127-4E29-899B-9D3ECDAFB7D3}"/>
                    </a:ext>
                  </a:extLst>
                </p14:cNvPr>
                <p14:cNvContentPartPr/>
                <p14:nvPr/>
              </p14:nvContentPartPr>
              <p14:xfrm>
                <a:off x="5943581" y="3434449"/>
                <a:ext cx="360" cy="360"/>
              </p14:xfrm>
            </p:contentPart>
          </mc:Choice>
          <mc:Fallback xmlns="">
            <p:pic>
              <p:nvPicPr>
                <p:cNvPr id="2" name="Ink 1">
                  <a:extLst>
                    <a:ext uri="{FF2B5EF4-FFF2-40B4-BE49-F238E27FC236}">
                      <a16:creationId xmlns:a16="http://schemas.microsoft.com/office/drawing/2014/main" id="{B85D6F97-D127-4E29-899B-9D3ECDAFB7D3}"/>
                    </a:ext>
                  </a:extLst>
                </p:cNvPr>
                <p:cNvPicPr/>
                <p:nvPr/>
              </p:nvPicPr>
              <p:blipFill>
                <a:blip r:embed="rId12"/>
                <a:stretch>
                  <a:fillRect/>
                </a:stretch>
              </p:blipFill>
              <p:spPr>
                <a:xfrm>
                  <a:off x="5939261" y="3430129"/>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 name="Ink 2">
                  <a:extLst>
                    <a:ext uri="{FF2B5EF4-FFF2-40B4-BE49-F238E27FC236}">
                      <a16:creationId xmlns:a16="http://schemas.microsoft.com/office/drawing/2014/main" id="{54C4EAE3-63D2-4BD2-BE30-DCFA4EFEDAF1}"/>
                    </a:ext>
                  </a:extLst>
                </p14:cNvPr>
                <p14:cNvContentPartPr/>
                <p14:nvPr/>
              </p14:nvContentPartPr>
              <p14:xfrm>
                <a:off x="5943581" y="3434449"/>
                <a:ext cx="360" cy="360"/>
              </p14:xfrm>
            </p:contentPart>
          </mc:Choice>
          <mc:Fallback xmlns="">
            <p:pic>
              <p:nvPicPr>
                <p:cNvPr id="3" name="Ink 2">
                  <a:extLst>
                    <a:ext uri="{FF2B5EF4-FFF2-40B4-BE49-F238E27FC236}">
                      <a16:creationId xmlns:a16="http://schemas.microsoft.com/office/drawing/2014/main" id="{54C4EAE3-63D2-4BD2-BE30-DCFA4EFEDAF1}"/>
                    </a:ext>
                  </a:extLst>
                </p:cNvPr>
                <p:cNvPicPr/>
                <p:nvPr/>
              </p:nvPicPr>
              <p:blipFill>
                <a:blip r:embed="rId14"/>
                <a:stretch>
                  <a:fillRect/>
                </a:stretch>
              </p:blipFill>
              <p:spPr>
                <a:xfrm>
                  <a:off x="5939261" y="3430129"/>
                  <a:ext cx="9000" cy="9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0" name="Ink 9">
                <a:extLst>
                  <a:ext uri="{FF2B5EF4-FFF2-40B4-BE49-F238E27FC236}">
                    <a16:creationId xmlns:a16="http://schemas.microsoft.com/office/drawing/2014/main" id="{A863FB12-6154-41AB-AE4D-E5A49B42DE15}"/>
                  </a:ext>
                </a:extLst>
              </p14:cNvPr>
              <p14:cNvContentPartPr/>
              <p14:nvPr/>
            </p14:nvContentPartPr>
            <p14:xfrm>
              <a:off x="8908901" y="4768969"/>
              <a:ext cx="360" cy="360"/>
            </p14:xfrm>
          </p:contentPart>
        </mc:Choice>
        <mc:Fallback xmlns="">
          <p:pic>
            <p:nvPicPr>
              <p:cNvPr id="10" name="Ink 9">
                <a:extLst>
                  <a:ext uri="{FF2B5EF4-FFF2-40B4-BE49-F238E27FC236}">
                    <a16:creationId xmlns:a16="http://schemas.microsoft.com/office/drawing/2014/main" id="{A863FB12-6154-41AB-AE4D-E5A49B42DE15}"/>
                  </a:ext>
                </a:extLst>
              </p:cNvPr>
              <p:cNvPicPr/>
              <p:nvPr/>
            </p:nvPicPr>
            <p:blipFill>
              <a:blip r:embed="rId16"/>
              <a:stretch>
                <a:fillRect/>
              </a:stretch>
            </p:blipFill>
            <p:spPr>
              <a:xfrm>
                <a:off x="8904581" y="4764649"/>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4278453D-D720-4381-9260-3BB6B9FFDBE8}"/>
                  </a:ext>
                </a:extLst>
              </p14:cNvPr>
              <p14:cNvContentPartPr/>
              <p14:nvPr/>
            </p14:nvContentPartPr>
            <p14:xfrm>
              <a:off x="8019341" y="3830089"/>
              <a:ext cx="360" cy="360"/>
            </p14:xfrm>
          </p:contentPart>
        </mc:Choice>
        <mc:Fallback xmlns="">
          <p:pic>
            <p:nvPicPr>
              <p:cNvPr id="13" name="Ink 12">
                <a:extLst>
                  <a:ext uri="{FF2B5EF4-FFF2-40B4-BE49-F238E27FC236}">
                    <a16:creationId xmlns:a16="http://schemas.microsoft.com/office/drawing/2014/main" id="{4278453D-D720-4381-9260-3BB6B9FFDBE8}"/>
                  </a:ext>
                </a:extLst>
              </p:cNvPr>
              <p:cNvPicPr/>
              <p:nvPr/>
            </p:nvPicPr>
            <p:blipFill>
              <a:blip r:embed="rId18"/>
              <a:stretch>
                <a:fillRect/>
              </a:stretch>
            </p:blipFill>
            <p:spPr>
              <a:xfrm>
                <a:off x="8015021" y="3825769"/>
                <a:ext cx="9000" cy="9000"/>
              </a:xfrm>
              <a:prstGeom prst="rect">
                <a:avLst/>
              </a:prstGeom>
            </p:spPr>
          </p:pic>
        </mc:Fallback>
      </mc:AlternateContent>
    </p:spTree>
    <p:extLst>
      <p:ext uri="{BB962C8B-B14F-4D97-AF65-F5344CB8AC3E}">
        <p14:creationId xmlns:p14="http://schemas.microsoft.com/office/powerpoint/2010/main" val="385416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ame 9">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1566AC62-7AC7-4ED5-A03D-E28AC560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69C06-D871-4F4E-B2F9-AE6747DA673D}"/>
              </a:ext>
            </a:extLst>
          </p:cNvPr>
          <p:cNvSpPr>
            <a:spLocks noGrp="1"/>
          </p:cNvSpPr>
          <p:nvPr>
            <p:ph type="ctrTitle"/>
          </p:nvPr>
        </p:nvSpPr>
        <p:spPr>
          <a:xfrm>
            <a:off x="742507" y="4649110"/>
            <a:ext cx="5992550" cy="1326817"/>
          </a:xfrm>
        </p:spPr>
        <p:txBody>
          <a:bodyPr vert="horz" lIns="91440" tIns="45720" rIns="91440" bIns="45720" rtlCol="0" anchor="t">
            <a:normAutofit/>
          </a:bodyPr>
          <a:lstStyle/>
          <a:p>
            <a:pPr algn="l"/>
            <a:r>
              <a:rPr lang="en-US" sz="4400" dirty="0">
                <a:gradFill flip="none" rotWithShape="1">
                  <a:gsLst>
                    <a:gs pos="0">
                      <a:schemeClr val="accent5">
                        <a:alpha val="70000"/>
                      </a:schemeClr>
                    </a:gs>
                    <a:gs pos="100000">
                      <a:schemeClr val="accent1">
                        <a:alpha val="70000"/>
                      </a:schemeClr>
                    </a:gs>
                  </a:gsLst>
                  <a:lin ang="0" scaled="1"/>
                  <a:tileRect/>
                </a:gradFill>
              </a:rPr>
              <a:t>IoT implementation</a:t>
            </a:r>
            <a:br>
              <a:rPr lang="en-US" sz="4400" dirty="0">
                <a:gradFill flip="none" rotWithShape="1">
                  <a:gsLst>
                    <a:gs pos="0">
                      <a:schemeClr val="accent5">
                        <a:alpha val="70000"/>
                      </a:schemeClr>
                    </a:gs>
                    <a:gs pos="100000">
                      <a:schemeClr val="accent1">
                        <a:alpha val="70000"/>
                      </a:schemeClr>
                    </a:gs>
                  </a:gsLst>
                  <a:lin ang="0" scaled="1"/>
                  <a:tileRect/>
                </a:gradFill>
              </a:rPr>
            </a:br>
            <a:endParaRPr lang="en-US" sz="4400" dirty="0">
              <a:gradFill flip="none" rotWithShape="1">
                <a:gsLst>
                  <a:gs pos="0">
                    <a:schemeClr val="accent5">
                      <a:alpha val="70000"/>
                    </a:schemeClr>
                  </a:gs>
                  <a:gs pos="100000">
                    <a:schemeClr val="accent1">
                      <a:alpha val="70000"/>
                    </a:schemeClr>
                  </a:gs>
                </a:gsLst>
                <a:lin ang="0" scaled="1"/>
                <a:tileRect/>
              </a:gradFill>
            </a:endParaRPr>
          </a:p>
        </p:txBody>
      </p:sp>
      <p:pic>
        <p:nvPicPr>
          <p:cNvPr id="4" name="Picture 3">
            <a:extLst>
              <a:ext uri="{FF2B5EF4-FFF2-40B4-BE49-F238E27FC236}">
                <a16:creationId xmlns:a16="http://schemas.microsoft.com/office/drawing/2014/main" id="{F4E7AFCA-1CA3-41CA-BA36-6CBF85670807}"/>
              </a:ext>
            </a:extLst>
          </p:cNvPr>
          <p:cNvPicPr>
            <a:picLocks noChangeAspect="1"/>
          </p:cNvPicPr>
          <p:nvPr/>
        </p:nvPicPr>
        <p:blipFill rotWithShape="1">
          <a:blip r:embed="rId3">
            <a:alphaModFix amt="80000"/>
          </a:blip>
          <a:srcRect r="2" b="5148"/>
          <a:stretch/>
        </p:blipFill>
        <p:spPr>
          <a:xfrm>
            <a:off x="490507" y="487252"/>
            <a:ext cx="5605494" cy="4063483"/>
          </a:xfrm>
          <a:prstGeom prst="rect">
            <a:avLst/>
          </a:prstGeom>
        </p:spPr>
      </p:pic>
      <p:pic>
        <p:nvPicPr>
          <p:cNvPr id="5" name="Picture 4">
            <a:extLst>
              <a:ext uri="{FF2B5EF4-FFF2-40B4-BE49-F238E27FC236}">
                <a16:creationId xmlns:a16="http://schemas.microsoft.com/office/drawing/2014/main" id="{665DC172-4C2E-45D7-996A-B974383C97AF}"/>
              </a:ext>
            </a:extLst>
          </p:cNvPr>
          <p:cNvPicPr>
            <a:picLocks noChangeAspect="1"/>
          </p:cNvPicPr>
          <p:nvPr/>
        </p:nvPicPr>
        <p:blipFill rotWithShape="1">
          <a:blip r:embed="rId4">
            <a:alphaModFix amt="80000"/>
          </a:blip>
          <a:srcRect t="13696" r="2" b="4121"/>
          <a:stretch/>
        </p:blipFill>
        <p:spPr>
          <a:xfrm>
            <a:off x="6095999" y="487252"/>
            <a:ext cx="5605494" cy="3190217"/>
          </a:xfrm>
          <a:prstGeom prst="rect">
            <a:avLst/>
          </a:prstGeom>
        </p:spPr>
      </p:pic>
      <p:sp>
        <p:nvSpPr>
          <p:cNvPr id="3" name="Subtitle 2">
            <a:extLst>
              <a:ext uri="{FF2B5EF4-FFF2-40B4-BE49-F238E27FC236}">
                <a16:creationId xmlns:a16="http://schemas.microsoft.com/office/drawing/2014/main" id="{061F914D-102F-4561-AED7-820CB99B1E71}"/>
              </a:ext>
            </a:extLst>
          </p:cNvPr>
          <p:cNvSpPr>
            <a:spLocks noGrp="1"/>
          </p:cNvSpPr>
          <p:nvPr>
            <p:ph type="subTitle" idx="1"/>
          </p:nvPr>
        </p:nvSpPr>
        <p:spPr>
          <a:xfrm>
            <a:off x="6976085" y="3893770"/>
            <a:ext cx="4377714" cy="2319306"/>
          </a:xfrm>
        </p:spPr>
        <p:txBody>
          <a:bodyPr vert="horz" lIns="91440" tIns="45720" rIns="91440" bIns="45720" rtlCol="0" anchor="t">
            <a:normAutofit/>
          </a:bodyPr>
          <a:lstStyle/>
          <a:p>
            <a:pPr indent="-228600" algn="l">
              <a:lnSpc>
                <a:spcPct val="100000"/>
              </a:lnSpc>
              <a:buFont typeface="Wingdings" panose="05000000000000000000" pitchFamily="2" charset="2"/>
              <a:buChar char="§"/>
            </a:pPr>
            <a:r>
              <a:rPr lang="en-US" sz="1400" b="1" dirty="0">
                <a:solidFill>
                  <a:schemeClr val="tx2">
                    <a:alpha val="60000"/>
                  </a:schemeClr>
                </a:solidFill>
              </a:rPr>
              <a:t>Random OTP generation using IoT.</a:t>
            </a:r>
          </a:p>
          <a:p>
            <a:pPr indent="-228600" algn="l">
              <a:lnSpc>
                <a:spcPct val="100000"/>
              </a:lnSpc>
              <a:buFont typeface="Wingdings" panose="05000000000000000000" pitchFamily="2" charset="2"/>
              <a:buChar char="§"/>
            </a:pPr>
            <a:r>
              <a:rPr lang="en-US" sz="1400" dirty="0">
                <a:solidFill>
                  <a:schemeClr val="tx2">
                    <a:alpha val="60000"/>
                  </a:schemeClr>
                </a:solidFill>
              </a:rPr>
              <a:t>Password recognition for various clients who have used this webpage earlier which uses a dropdown box asking for either saving or cancelling the password.</a:t>
            </a:r>
          </a:p>
          <a:p>
            <a:pPr indent="-228600" algn="l">
              <a:lnSpc>
                <a:spcPct val="100000"/>
              </a:lnSpc>
              <a:buFont typeface="Wingdings" panose="05000000000000000000" pitchFamily="2" charset="2"/>
              <a:buChar char="§"/>
            </a:pPr>
            <a:r>
              <a:rPr lang="en-US" sz="1400" dirty="0">
                <a:solidFill>
                  <a:schemeClr val="tx2">
                    <a:alpha val="60000"/>
                  </a:schemeClr>
                </a:solidFill>
              </a:rPr>
              <a:t>Graphical User Interface(GUI) includes the front end interface and back end  interface which can communicate with many smart devices from both sides user and server end.</a:t>
            </a:r>
          </a:p>
          <a:p>
            <a:pPr indent="-228600" algn="l">
              <a:lnSpc>
                <a:spcPct val="100000"/>
              </a:lnSpc>
              <a:buFont typeface="Wingdings" panose="05000000000000000000" pitchFamily="2" charset="2"/>
              <a:buChar char="§"/>
            </a:pPr>
            <a:endParaRPr lang="en-US" sz="1400" dirty="0">
              <a:solidFill>
                <a:schemeClr val="tx2">
                  <a:alpha val="60000"/>
                </a:schemeClr>
              </a:solidFill>
            </a:endParaRPr>
          </a:p>
        </p:txBody>
      </p:sp>
      <p:sp>
        <p:nvSpPr>
          <p:cNvPr id="6" name="TextBox 5">
            <a:extLst>
              <a:ext uri="{FF2B5EF4-FFF2-40B4-BE49-F238E27FC236}">
                <a16:creationId xmlns:a16="http://schemas.microsoft.com/office/drawing/2014/main" id="{00B8446F-D0C4-45AD-A25E-03BBED442BCC}"/>
              </a:ext>
            </a:extLst>
          </p:cNvPr>
          <p:cNvSpPr txBox="1"/>
          <p:nvPr/>
        </p:nvSpPr>
        <p:spPr>
          <a:xfrm>
            <a:off x="838201" y="5474043"/>
            <a:ext cx="4633784" cy="646331"/>
          </a:xfrm>
          <a:prstGeom prst="rect">
            <a:avLst/>
          </a:prstGeom>
          <a:noFill/>
        </p:spPr>
        <p:txBody>
          <a:bodyPr wrap="square" rtlCol="0">
            <a:spAutoFit/>
          </a:bodyPr>
          <a:lstStyle/>
          <a:p>
            <a:r>
              <a:rPr lang="en-IN" b="1" i="1" dirty="0">
                <a:solidFill>
                  <a:schemeClr val="accent1">
                    <a:lumMod val="50000"/>
                  </a:schemeClr>
                </a:solidFill>
              </a:rPr>
              <a:t>Enhancing user friendly medium</a:t>
            </a:r>
          </a:p>
          <a:p>
            <a:endParaRPr lang="en-IN" dirty="0"/>
          </a:p>
        </p:txBody>
      </p:sp>
    </p:spTree>
    <p:extLst>
      <p:ext uri="{BB962C8B-B14F-4D97-AF65-F5344CB8AC3E}">
        <p14:creationId xmlns:p14="http://schemas.microsoft.com/office/powerpoint/2010/main" val="48743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5E5FD-DFA4-4622-8148-09E690E62C06}"/>
              </a:ext>
            </a:extLst>
          </p:cNvPr>
          <p:cNvPicPr>
            <a:picLocks noChangeAspect="1"/>
          </p:cNvPicPr>
          <p:nvPr/>
        </p:nvPicPr>
        <p:blipFill>
          <a:blip r:embed="rId3">
            <a:alphaModFix amt="90000"/>
          </a:blip>
          <a:stretch>
            <a:fillRect/>
          </a:stretch>
        </p:blipFill>
        <p:spPr>
          <a:xfrm>
            <a:off x="106208" y="167017"/>
            <a:ext cx="3039855" cy="2401485"/>
          </a:xfrm>
          <a:prstGeom prst="rect">
            <a:avLst/>
          </a:prstGeom>
        </p:spPr>
      </p:pic>
      <p:pic>
        <p:nvPicPr>
          <p:cNvPr id="14" name="Picture 13">
            <a:extLst>
              <a:ext uri="{FF2B5EF4-FFF2-40B4-BE49-F238E27FC236}">
                <a16:creationId xmlns:a16="http://schemas.microsoft.com/office/drawing/2014/main" id="{EFC98B84-143C-4D8F-B91D-1B5DFA80EF15}"/>
              </a:ext>
            </a:extLst>
          </p:cNvPr>
          <p:cNvPicPr>
            <a:picLocks noChangeAspect="1"/>
          </p:cNvPicPr>
          <p:nvPr/>
        </p:nvPicPr>
        <p:blipFill>
          <a:blip r:embed="rId4"/>
          <a:stretch>
            <a:fillRect/>
          </a:stretch>
        </p:blipFill>
        <p:spPr>
          <a:xfrm>
            <a:off x="4647311" y="1"/>
            <a:ext cx="4384929" cy="4277360"/>
          </a:xfrm>
          <a:prstGeom prst="rect">
            <a:avLst/>
          </a:prstGeom>
        </p:spPr>
      </p:pic>
      <p:cxnSp>
        <p:nvCxnSpPr>
          <p:cNvPr id="12" name="Straight Arrow Connector 11">
            <a:extLst>
              <a:ext uri="{FF2B5EF4-FFF2-40B4-BE49-F238E27FC236}">
                <a16:creationId xmlns:a16="http://schemas.microsoft.com/office/drawing/2014/main" id="{0FF40883-6940-4EB8-A5D5-0DA27B0416BB}"/>
              </a:ext>
            </a:extLst>
          </p:cNvPr>
          <p:cNvCxnSpPr>
            <a:cxnSpLocks/>
          </p:cNvCxnSpPr>
          <p:nvPr/>
        </p:nvCxnSpPr>
        <p:spPr>
          <a:xfrm flipV="1">
            <a:off x="3019647" y="1301200"/>
            <a:ext cx="1998920" cy="317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6361B6-A853-46F6-9FD3-6B48D4C1C424}"/>
              </a:ext>
            </a:extLst>
          </p:cNvPr>
          <p:cNvSpPr txBox="1"/>
          <p:nvPr/>
        </p:nvSpPr>
        <p:spPr>
          <a:xfrm>
            <a:off x="130591" y="3615070"/>
            <a:ext cx="3158078" cy="3108543"/>
          </a:xfrm>
          <a:prstGeom prst="rect">
            <a:avLst/>
          </a:prstGeom>
          <a:noFill/>
          <a:ln>
            <a:solidFill>
              <a:schemeClr val="bg1">
                <a:lumMod val="65000"/>
              </a:schemeClr>
            </a:solidFill>
          </a:ln>
        </p:spPr>
        <p:txBody>
          <a:bodyPr wrap="square" rtlCol="0">
            <a:spAutoFit/>
          </a:bodyPr>
          <a:lstStyle/>
          <a:p>
            <a:r>
              <a:rPr lang="en-IN" b="1" dirty="0"/>
              <a:t>Customer Point of view</a:t>
            </a:r>
          </a:p>
          <a:p>
            <a:endParaRPr lang="en-IN" b="1" dirty="0"/>
          </a:p>
          <a:p>
            <a:pPr algn="just"/>
            <a:r>
              <a:rPr lang="en-IN" sz="1600" b="1" dirty="0"/>
              <a:t>Direct Stakeholders</a:t>
            </a:r>
            <a:r>
              <a:rPr lang="en-IN" sz="1600" dirty="0"/>
              <a:t>: University students, fresh graduates, people with qualifications and job experience who want to change their job.</a:t>
            </a:r>
          </a:p>
          <a:p>
            <a:pPr algn="just"/>
            <a:r>
              <a:rPr lang="en-IN" sz="1600" dirty="0"/>
              <a:t>Companies, Recruitment agencies</a:t>
            </a:r>
          </a:p>
          <a:p>
            <a:pPr algn="just"/>
            <a:r>
              <a:rPr lang="en-IN" sz="1600" b="1" dirty="0"/>
              <a:t>Indirect stakeholders</a:t>
            </a:r>
            <a:r>
              <a:rPr lang="en-IN" sz="1600" dirty="0"/>
              <a:t>: Universities, GOOGLE AdSense users, parents, teachers</a:t>
            </a:r>
          </a:p>
        </p:txBody>
      </p:sp>
      <p:pic>
        <p:nvPicPr>
          <p:cNvPr id="18" name="Picture 17">
            <a:extLst>
              <a:ext uri="{FF2B5EF4-FFF2-40B4-BE49-F238E27FC236}">
                <a16:creationId xmlns:a16="http://schemas.microsoft.com/office/drawing/2014/main" id="{383B93D8-E4AC-400D-935B-9B4CD63AD565}"/>
              </a:ext>
            </a:extLst>
          </p:cNvPr>
          <p:cNvPicPr>
            <a:picLocks noChangeAspect="1"/>
          </p:cNvPicPr>
          <p:nvPr/>
        </p:nvPicPr>
        <p:blipFill>
          <a:blip r:embed="rId5"/>
          <a:stretch>
            <a:fillRect/>
          </a:stretch>
        </p:blipFill>
        <p:spPr>
          <a:xfrm>
            <a:off x="8581199" y="274320"/>
            <a:ext cx="3430009" cy="3886200"/>
          </a:xfrm>
          <a:prstGeom prst="rect">
            <a:avLst/>
          </a:prstGeom>
        </p:spPr>
      </p:pic>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86D43BEC-5179-491D-BB49-3366BD82423C}"/>
                  </a:ext>
                </a:extLst>
              </p14:cNvPr>
              <p14:cNvContentPartPr/>
              <p14:nvPr/>
            </p14:nvContentPartPr>
            <p14:xfrm>
              <a:off x="10505640" y="1301200"/>
              <a:ext cx="4320" cy="49680"/>
            </p14:xfrm>
          </p:contentPart>
        </mc:Choice>
        <mc:Fallback xmlns="">
          <p:pic>
            <p:nvPicPr>
              <p:cNvPr id="20" name="Ink 19">
                <a:extLst>
                  <a:ext uri="{FF2B5EF4-FFF2-40B4-BE49-F238E27FC236}">
                    <a16:creationId xmlns:a16="http://schemas.microsoft.com/office/drawing/2014/main" id="{86D43BEC-5179-491D-BB49-3366BD82423C}"/>
                  </a:ext>
                </a:extLst>
              </p:cNvPr>
              <p:cNvPicPr/>
              <p:nvPr/>
            </p:nvPicPr>
            <p:blipFill>
              <a:blip r:embed="rId7"/>
              <a:stretch>
                <a:fillRect/>
              </a:stretch>
            </p:blipFill>
            <p:spPr>
              <a:xfrm>
                <a:off x="10442640" y="1238200"/>
                <a:ext cx="129960" cy="175320"/>
              </a:xfrm>
              <a:prstGeom prst="rect">
                <a:avLst/>
              </a:prstGeom>
            </p:spPr>
          </p:pic>
        </mc:Fallback>
      </mc:AlternateContent>
      <p:pic>
        <p:nvPicPr>
          <p:cNvPr id="21" name="Picture 20">
            <a:extLst>
              <a:ext uri="{FF2B5EF4-FFF2-40B4-BE49-F238E27FC236}">
                <a16:creationId xmlns:a16="http://schemas.microsoft.com/office/drawing/2014/main" id="{E25F3B73-D4DD-4C2D-B127-985CE1E32B95}"/>
              </a:ext>
            </a:extLst>
          </p:cNvPr>
          <p:cNvPicPr>
            <a:picLocks noChangeAspect="1"/>
          </p:cNvPicPr>
          <p:nvPr/>
        </p:nvPicPr>
        <p:blipFill>
          <a:blip r:embed="rId8"/>
          <a:stretch>
            <a:fillRect/>
          </a:stretch>
        </p:blipFill>
        <p:spPr>
          <a:xfrm>
            <a:off x="4872607" y="4052665"/>
            <a:ext cx="3551615" cy="2036170"/>
          </a:xfrm>
          <a:prstGeom prst="rect">
            <a:avLst/>
          </a:prstGeom>
        </p:spPr>
      </p:pic>
      <p:sp>
        <p:nvSpPr>
          <p:cNvPr id="22" name="TextBox 21">
            <a:extLst>
              <a:ext uri="{FF2B5EF4-FFF2-40B4-BE49-F238E27FC236}">
                <a16:creationId xmlns:a16="http://schemas.microsoft.com/office/drawing/2014/main" id="{61D7ADBB-CE8E-48AD-9732-4E641E8E39EA}"/>
              </a:ext>
            </a:extLst>
          </p:cNvPr>
          <p:cNvSpPr txBox="1"/>
          <p:nvPr/>
        </p:nvSpPr>
        <p:spPr>
          <a:xfrm>
            <a:off x="6434699" y="4243268"/>
            <a:ext cx="1346200" cy="369332"/>
          </a:xfrm>
          <a:prstGeom prst="rect">
            <a:avLst/>
          </a:prstGeom>
          <a:noFill/>
        </p:spPr>
        <p:txBody>
          <a:bodyPr wrap="square" rtlCol="0">
            <a:spAutoFit/>
          </a:bodyPr>
          <a:lstStyle/>
          <a:p>
            <a:r>
              <a:rPr lang="en-IN" dirty="0">
                <a:latin typeface="Comic Sans MS" panose="030F0702030302020204" pitchFamily="66" charset="0"/>
                <a:cs typeface="Calibri" panose="020F0502020204030204" pitchFamily="34" charset="0"/>
              </a:rPr>
              <a:t>Free</a:t>
            </a:r>
          </a:p>
        </p:txBody>
      </p:sp>
      <p:pic>
        <p:nvPicPr>
          <p:cNvPr id="25" name="Picture 24">
            <a:extLst>
              <a:ext uri="{FF2B5EF4-FFF2-40B4-BE49-F238E27FC236}">
                <a16:creationId xmlns:a16="http://schemas.microsoft.com/office/drawing/2014/main" id="{34107925-E53B-4481-A68B-BAB5B90E9AB4}"/>
              </a:ext>
            </a:extLst>
          </p:cNvPr>
          <p:cNvPicPr>
            <a:picLocks noChangeAspect="1"/>
          </p:cNvPicPr>
          <p:nvPr/>
        </p:nvPicPr>
        <p:blipFill>
          <a:blip r:embed="rId9"/>
          <a:stretch>
            <a:fillRect/>
          </a:stretch>
        </p:blipFill>
        <p:spPr>
          <a:xfrm>
            <a:off x="8072246" y="4053005"/>
            <a:ext cx="3998339" cy="2457523"/>
          </a:xfrm>
          <a:prstGeom prst="rect">
            <a:avLst/>
          </a:prstGeom>
        </p:spPr>
      </p:pic>
      <p:sp>
        <p:nvSpPr>
          <p:cNvPr id="27" name="Rectangle 26">
            <a:extLst>
              <a:ext uri="{FF2B5EF4-FFF2-40B4-BE49-F238E27FC236}">
                <a16:creationId xmlns:a16="http://schemas.microsoft.com/office/drawing/2014/main" id="{72ABCCDE-44E1-42B7-8681-30FF51FB6849}"/>
              </a:ext>
            </a:extLst>
          </p:cNvPr>
          <p:cNvSpPr/>
          <p:nvPr/>
        </p:nvSpPr>
        <p:spPr>
          <a:xfrm>
            <a:off x="8811452" y="4846320"/>
            <a:ext cx="414844" cy="283464"/>
          </a:xfrm>
          <a:prstGeom prst="rect">
            <a:avLst/>
          </a:prstGeom>
          <a:solidFill>
            <a:srgbClr val="EF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C3CC8417-42C6-4E64-8E09-040CB1A88DA4}"/>
              </a:ext>
            </a:extLst>
          </p:cNvPr>
          <p:cNvPicPr>
            <a:picLocks noChangeAspect="1"/>
          </p:cNvPicPr>
          <p:nvPr/>
        </p:nvPicPr>
        <p:blipFill>
          <a:blip r:embed="rId10"/>
          <a:stretch>
            <a:fillRect/>
          </a:stretch>
        </p:blipFill>
        <p:spPr>
          <a:xfrm>
            <a:off x="8811452" y="4754881"/>
            <a:ext cx="414844" cy="475488"/>
          </a:xfrm>
          <a:prstGeom prst="rect">
            <a:avLst/>
          </a:prstGeom>
        </p:spPr>
      </p:pic>
      <p:pic>
        <p:nvPicPr>
          <p:cNvPr id="30" name="Picture 29">
            <a:extLst>
              <a:ext uri="{FF2B5EF4-FFF2-40B4-BE49-F238E27FC236}">
                <a16:creationId xmlns:a16="http://schemas.microsoft.com/office/drawing/2014/main" id="{6D8F2291-0B90-48EE-B73C-2D7DDA9546CD}"/>
              </a:ext>
            </a:extLst>
          </p:cNvPr>
          <p:cNvPicPr>
            <a:picLocks noChangeAspect="1"/>
          </p:cNvPicPr>
          <p:nvPr/>
        </p:nvPicPr>
        <p:blipFill>
          <a:blip r:embed="rId11"/>
          <a:stretch>
            <a:fillRect/>
          </a:stretch>
        </p:blipFill>
        <p:spPr>
          <a:xfrm>
            <a:off x="2616280" y="2138681"/>
            <a:ext cx="2560814" cy="1367992"/>
          </a:xfrm>
          <a:prstGeom prst="rect">
            <a:avLst/>
          </a:prstGeom>
        </p:spPr>
      </p:pic>
      <p:cxnSp>
        <p:nvCxnSpPr>
          <p:cNvPr id="32" name="Straight Arrow Connector 31">
            <a:extLst>
              <a:ext uri="{FF2B5EF4-FFF2-40B4-BE49-F238E27FC236}">
                <a16:creationId xmlns:a16="http://schemas.microsoft.com/office/drawing/2014/main" id="{2A8FF0E7-F242-4339-A781-0CA2C08594FE}"/>
              </a:ext>
            </a:extLst>
          </p:cNvPr>
          <p:cNvCxnSpPr>
            <a:cxnSpLocks/>
            <a:stCxn id="30" idx="0"/>
          </p:cNvCxnSpPr>
          <p:nvPr/>
        </p:nvCxnSpPr>
        <p:spPr>
          <a:xfrm flipV="1">
            <a:off x="3896687" y="1367759"/>
            <a:ext cx="0" cy="7709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F7BE9F2-DA24-4A93-B40F-4DA04B953AC4}"/>
              </a:ext>
            </a:extLst>
          </p:cNvPr>
          <p:cNvCxnSpPr>
            <a:cxnSpLocks/>
            <a:stCxn id="30" idx="2"/>
          </p:cNvCxnSpPr>
          <p:nvPr/>
        </p:nvCxnSpPr>
        <p:spPr>
          <a:xfrm>
            <a:off x="3896687" y="3506673"/>
            <a:ext cx="1018847" cy="4486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Speech Bubble: Oval 37">
            <a:extLst>
              <a:ext uri="{FF2B5EF4-FFF2-40B4-BE49-F238E27FC236}">
                <a16:creationId xmlns:a16="http://schemas.microsoft.com/office/drawing/2014/main" id="{41C364CB-1F39-4B3E-8735-E007F1DC2248}"/>
              </a:ext>
            </a:extLst>
          </p:cNvPr>
          <p:cNvSpPr/>
          <p:nvPr/>
        </p:nvSpPr>
        <p:spPr>
          <a:xfrm>
            <a:off x="3396354" y="3955311"/>
            <a:ext cx="1622214" cy="2551815"/>
          </a:xfrm>
          <a:prstGeom prst="wedgeEllipseCallout">
            <a:avLst>
              <a:gd name="adj1" fmla="val 26837"/>
              <a:gd name="adj2" fmla="val -53674"/>
            </a:avLst>
          </a:prstGeom>
          <a:solidFill>
            <a:srgbClr val="FEC9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Revenue generation using AdSense</a:t>
            </a:r>
          </a:p>
          <a:p>
            <a:pPr algn="ctr"/>
            <a:r>
              <a:rPr lang="en-IN" dirty="0"/>
              <a:t>Free sites</a:t>
            </a:r>
          </a:p>
        </p:txBody>
      </p:sp>
      <p:pic>
        <p:nvPicPr>
          <p:cNvPr id="40" name="Picture 39">
            <a:extLst>
              <a:ext uri="{FF2B5EF4-FFF2-40B4-BE49-F238E27FC236}">
                <a16:creationId xmlns:a16="http://schemas.microsoft.com/office/drawing/2014/main" id="{C34B2491-58AF-4FC1-B898-F4046583EC34}"/>
              </a:ext>
            </a:extLst>
          </p:cNvPr>
          <p:cNvPicPr>
            <a:picLocks noChangeAspect="1"/>
          </p:cNvPicPr>
          <p:nvPr/>
        </p:nvPicPr>
        <p:blipFill>
          <a:blip r:embed="rId12"/>
          <a:stretch>
            <a:fillRect/>
          </a:stretch>
        </p:blipFill>
        <p:spPr>
          <a:xfrm>
            <a:off x="11063271" y="448034"/>
            <a:ext cx="632088" cy="714535"/>
          </a:xfrm>
          <a:prstGeom prst="rect">
            <a:avLst/>
          </a:prstGeom>
        </p:spPr>
      </p:pic>
    </p:spTree>
    <p:extLst>
      <p:ext uri="{BB962C8B-B14F-4D97-AF65-F5344CB8AC3E}">
        <p14:creationId xmlns:p14="http://schemas.microsoft.com/office/powerpoint/2010/main" val="99998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A2F2F-A31D-4986-B823-1F25744F8E80}"/>
              </a:ext>
            </a:extLst>
          </p:cNvPr>
          <p:cNvPicPr>
            <a:picLocks noChangeAspect="1"/>
          </p:cNvPicPr>
          <p:nvPr/>
        </p:nvPicPr>
        <p:blipFill>
          <a:blip r:embed="rId3"/>
          <a:stretch>
            <a:fillRect/>
          </a:stretch>
        </p:blipFill>
        <p:spPr>
          <a:xfrm>
            <a:off x="-1" y="-1"/>
            <a:ext cx="4997303" cy="2132767"/>
          </a:xfrm>
          <a:prstGeom prst="rect">
            <a:avLst/>
          </a:prstGeom>
        </p:spPr>
      </p:pic>
      <p:pic>
        <p:nvPicPr>
          <p:cNvPr id="5" name="Picture 4">
            <a:extLst>
              <a:ext uri="{FF2B5EF4-FFF2-40B4-BE49-F238E27FC236}">
                <a16:creationId xmlns:a16="http://schemas.microsoft.com/office/drawing/2014/main" id="{5EBA86B4-4A38-422A-806A-5E1DC72DEC65}"/>
              </a:ext>
            </a:extLst>
          </p:cNvPr>
          <p:cNvPicPr>
            <a:picLocks noChangeAspect="1"/>
          </p:cNvPicPr>
          <p:nvPr/>
        </p:nvPicPr>
        <p:blipFill>
          <a:blip r:embed="rId4"/>
          <a:stretch>
            <a:fillRect/>
          </a:stretch>
        </p:blipFill>
        <p:spPr>
          <a:xfrm>
            <a:off x="5840818" y="405755"/>
            <a:ext cx="5876260" cy="6250226"/>
          </a:xfrm>
          <a:prstGeom prst="rect">
            <a:avLst/>
          </a:prstGeom>
        </p:spPr>
      </p:pic>
      <p:pic>
        <p:nvPicPr>
          <p:cNvPr id="6" name="Picture 5">
            <a:extLst>
              <a:ext uri="{FF2B5EF4-FFF2-40B4-BE49-F238E27FC236}">
                <a16:creationId xmlns:a16="http://schemas.microsoft.com/office/drawing/2014/main" id="{9D033BD7-DAC8-4C11-A941-2A3B968ACF8E}"/>
              </a:ext>
            </a:extLst>
          </p:cNvPr>
          <p:cNvPicPr>
            <a:picLocks noChangeAspect="1"/>
          </p:cNvPicPr>
          <p:nvPr/>
        </p:nvPicPr>
        <p:blipFill>
          <a:blip r:embed="rId5"/>
          <a:stretch>
            <a:fillRect/>
          </a:stretch>
        </p:blipFill>
        <p:spPr>
          <a:xfrm>
            <a:off x="-2" y="2132766"/>
            <a:ext cx="5528930" cy="4725234"/>
          </a:xfrm>
          <a:prstGeom prst="rect">
            <a:avLst/>
          </a:prstGeom>
        </p:spPr>
      </p:pic>
      <p:sp>
        <p:nvSpPr>
          <p:cNvPr id="7" name="Speech Bubble: Rectangle with Corners Rounded 6">
            <a:extLst>
              <a:ext uri="{FF2B5EF4-FFF2-40B4-BE49-F238E27FC236}">
                <a16:creationId xmlns:a16="http://schemas.microsoft.com/office/drawing/2014/main" id="{C4875D6F-3539-4DCF-93B7-54C94274A4B7}"/>
              </a:ext>
            </a:extLst>
          </p:cNvPr>
          <p:cNvSpPr/>
          <p:nvPr/>
        </p:nvSpPr>
        <p:spPr>
          <a:xfrm>
            <a:off x="1924493" y="2945219"/>
            <a:ext cx="1531088" cy="1382232"/>
          </a:xfrm>
          <a:prstGeom prst="wedgeRoundRectCallout">
            <a:avLst>
              <a:gd name="adj1" fmla="val -112500"/>
              <a:gd name="adj2" fmla="val 50961"/>
              <a:gd name="adj3" fmla="val 16667"/>
            </a:avLst>
          </a:prstGeom>
          <a:solidFill>
            <a:srgbClr val="EF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2">
                    <a:lumMod val="90000"/>
                    <a:lumOff val="10000"/>
                  </a:schemeClr>
                </a:solidFill>
              </a:rPr>
              <a:t>Filters can be used to find the ‘right’ candidate</a:t>
            </a:r>
          </a:p>
        </p:txBody>
      </p:sp>
    </p:spTree>
    <p:extLst>
      <p:ext uri="{BB962C8B-B14F-4D97-AF65-F5344CB8AC3E}">
        <p14:creationId xmlns:p14="http://schemas.microsoft.com/office/powerpoint/2010/main" val="1665933205"/>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TotalTime>
  <Words>2141</Words>
  <Application>Microsoft Office PowerPoint</Application>
  <PresentationFormat>Widescreen</PresentationFormat>
  <Paragraphs>237</Paragraphs>
  <Slides>20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Agency FB</vt:lpstr>
      <vt:lpstr>Arial</vt:lpstr>
      <vt:lpstr>Avenir Next LT Pro</vt:lpstr>
      <vt:lpstr>Bahnschrift SemiLight Condensed</vt:lpstr>
      <vt:lpstr>Calibri</vt:lpstr>
      <vt:lpstr>Comic Sans MS</vt:lpstr>
      <vt:lpstr>Sabon Next LT</vt:lpstr>
      <vt:lpstr>Wingdings</vt:lpstr>
      <vt:lpstr>LuminousVTI</vt:lpstr>
      <vt:lpstr>Project on Portfolio website “RirekiSHOW!!”</vt:lpstr>
      <vt:lpstr>PowerPoint Presentation</vt:lpstr>
      <vt:lpstr>Functioning of LinkedIn</vt:lpstr>
      <vt:lpstr>Features</vt:lpstr>
      <vt:lpstr>PowerPoint Presentation</vt:lpstr>
      <vt:lpstr>PowerPoint Presentation</vt:lpstr>
      <vt:lpstr>IoT implementation </vt:lpstr>
      <vt:lpstr>PowerPoint Presentation</vt:lpstr>
      <vt:lpstr>PowerPoint Presentation</vt:lpstr>
      <vt:lpstr>PowerPoint Presentation</vt:lpstr>
      <vt:lpstr>PowerPoint Presentation</vt:lpstr>
      <vt:lpstr>Rough Business Model</vt:lpstr>
      <vt:lpstr>Competitive Analysis </vt:lpstr>
      <vt:lpstr>PowerPoint Presentation</vt:lpstr>
      <vt:lpstr>Internal Stakeholders</vt:lpstr>
      <vt:lpstr>PowerPoint Presentation</vt:lpstr>
      <vt:lpstr>Mock GUI diagram</vt:lpstr>
      <vt:lpstr>PowerPoint Presentation</vt:lpstr>
      <vt:lpstr>PowerPoint Presentation</vt:lpstr>
      <vt:lpstr>Reference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Portfolio website “RirekiSHOW!!”</dc:title>
  <dc:creator>DASH Soujanya(soujda18)</dc:creator>
  <cp:lastModifiedBy>DASH Soujanya(soujda18)</cp:lastModifiedBy>
  <cp:revision>37</cp:revision>
  <dcterms:created xsi:type="dcterms:W3CDTF">2021-01-04T19:38:36Z</dcterms:created>
  <dcterms:modified xsi:type="dcterms:W3CDTF">2021-02-05T21:05:20Z</dcterms:modified>
</cp:coreProperties>
</file>